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theme/themeOverride2.xml" ContentType="application/vnd.openxmlformats-officedocument.themeOverr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theme/themeOverride3.xml" ContentType="application/vnd.openxmlformats-officedocument.themeOverr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2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drawings/drawing3.xml" ContentType="application/vnd.openxmlformats-officedocument.drawingml.chartshapes+xml"/>
  <Override PartName="/ppt/charts/chart19.xml" ContentType="application/vnd.openxmlformats-officedocument.drawingml.chart+xml"/>
  <Override PartName="/ppt/theme/themeOverride4.xml" ContentType="application/vnd.openxmlformats-officedocument.themeOverr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theme/themeOverride5.xml" ContentType="application/vnd.openxmlformats-officedocument.themeOverride+xml"/>
  <Override PartName="/ppt/charts/chart22.xml" ContentType="application/vnd.openxmlformats-officedocument.drawingml.chart+xml"/>
  <Override PartName="/ppt/drawings/drawing4.xml" ContentType="application/vnd.openxmlformats-officedocument.drawingml.chartshapes+xml"/>
  <Override PartName="/ppt/charts/chart23.xml" ContentType="application/vnd.openxmlformats-officedocument.drawingml.chart+xml"/>
  <Override PartName="/ppt/drawings/drawing5.xml" ContentType="application/vnd.openxmlformats-officedocument.drawingml.chartshapes+xml"/>
  <Override PartName="/ppt/charts/chart2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5.xml" ContentType="application/vnd.openxmlformats-officedocument.drawingml.chart+xml"/>
  <Override PartName="/ppt/drawings/drawing6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8" r:id="rId19"/>
    <p:sldId id="274" r:id="rId20"/>
    <p:sldId id="275" r:id="rId21"/>
    <p:sldId id="276" r:id="rId22"/>
    <p:sldId id="277" r:id="rId23"/>
    <p:sldId id="280" r:id="rId24"/>
  </p:sldIdLst>
  <p:sldSz cx="9144000" cy="6858000" type="screen4x3"/>
  <p:notesSz cx="6669088" cy="9926638"/>
  <p:defaultTextStyle>
    <a:defPPr>
      <a:defRPr lang="fr-BE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FFFFFF"/>
    <a:srgbClr val="0000FF"/>
    <a:srgbClr val="0000CC"/>
    <a:srgbClr val="2F05CB"/>
    <a:srgbClr val="0000CB"/>
    <a:srgbClr val="000066"/>
    <a:srgbClr val="9DF8FD"/>
    <a:srgbClr val="FFCC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9" autoAdjust="0"/>
  </p:normalViewPr>
  <p:slideViewPr>
    <p:cSldViewPr>
      <p:cViewPr varScale="1">
        <p:scale>
          <a:sx n="73" d="100"/>
          <a:sy n="73" d="100"/>
        </p:scale>
        <p:origin x="14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63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euille_de_calcul_Microsoft_Excel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2.xlsx"/><Relationship Id="rId1" Type="http://schemas.openxmlformats.org/officeDocument/2006/relationships/themeOverride" Target="../theme/themeOverride2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3.xlsx"/><Relationship Id="rId1" Type="http://schemas.openxmlformats.org/officeDocument/2006/relationships/themeOverride" Target="../theme/themeOverride3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4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5.xlsx"/><Relationship Id="rId1" Type="http://schemas.openxmlformats.org/officeDocument/2006/relationships/themeOverride" Target="../theme/themeOverride5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qua-serv-dom\data\team-nb\6-Members\Enregistrements%20en%20cours\MD-Survey\MD-survey-2017\MD-survey-answers-2017-CONFIDENTI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qua-serv-dom\data\team-nb\6-Members\Enregistrements%20en%20cours\MD-Survey\MD-survey-2017\MD-survey-answers-2017-CONFIDENTIAL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de_calcul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38533064464498"/>
          <c:y val="0.16011247737868367"/>
          <c:w val="0.65911873439600621"/>
          <c:h val="0.74456159589640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Data!$A$3</c:f>
              <c:strCache>
                <c:ptCount val="1"/>
                <c:pt idx="0">
                  <c:v>Valid certificates issued end of 2017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E985-453B-B573-F0FBF18CC1F4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E985-453B-B573-F0FBF18CC1F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  <a:latin typeface="+mn-lt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Data!$Z$1:$AA$2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Data!$Z$3:$AA$3</c:f>
              <c:numCache>
                <c:formatCode>_ * #,##0_ ;_ * \-#,##0_ ;_ * "-"??_ ;_ @_ </c:formatCode>
                <c:ptCount val="2"/>
                <c:pt idx="0">
                  <c:v>19775</c:v>
                </c:pt>
                <c:pt idx="1">
                  <c:v>823.95833333333337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85-453B-B573-F0FBF18CC1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5221552"/>
        <c:axId val="195221944"/>
      </c:barChart>
      <c:catAx>
        <c:axId val="195221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  <a:latin typeface="+mn-lt"/>
              </a:defRPr>
            </a:pPr>
            <a:endParaRPr lang="fr-FR"/>
          </a:p>
        </c:txPr>
        <c:crossAx val="195221944"/>
        <c:crosses val="autoZero"/>
        <c:auto val="1"/>
        <c:lblAlgn val="ctr"/>
        <c:lblOffset val="100"/>
        <c:noMultiLvlLbl val="0"/>
      </c:catAx>
      <c:valAx>
        <c:axId val="195221944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  <a:latin typeface="+mn-lt"/>
              </a:defRPr>
            </a:pPr>
            <a:endParaRPr lang="fr-FR"/>
          </a:p>
        </c:txPr>
        <c:crossAx val="1952215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46632"/>
        <c:axId val="6247024"/>
      </c:barChart>
      <c:catAx>
        <c:axId val="6246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6247024"/>
        <c:crosses val="autoZero"/>
        <c:auto val="1"/>
        <c:lblAlgn val="ctr"/>
        <c:lblOffset val="100"/>
        <c:noMultiLvlLbl val="0"/>
      </c:catAx>
      <c:valAx>
        <c:axId val="6247024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>
                <a:solidFill>
                  <a:srgbClr val="000080"/>
                </a:solidFill>
                <a:latin typeface="Calibri" panose="020F0502020204030204" pitchFamily="34" charset="0"/>
              </a:defRPr>
            </a:pPr>
            <a:endParaRPr lang="fr-FR"/>
          </a:p>
        </c:txPr>
        <c:crossAx val="624663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84886264216972"/>
          <c:y val="0.3478729221347332"/>
          <c:w val="0.33519138232720908"/>
          <c:h val="0.55865230387868181"/>
        </c:manualLayout>
      </c:layout>
      <c:pieChart>
        <c:varyColors val="1"/>
        <c:ser>
          <c:idx val="1"/>
          <c:order val="0"/>
          <c:tx>
            <c:strRef>
              <c:f>Data!$AA$27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1-6FE7-418D-AF35-499D7668BB9C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6FE7-418D-AF35-499D7668BB9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6FE7-418D-AF35-499D7668BB9C}"/>
              </c:ext>
            </c:extLst>
          </c:dPt>
          <c:dLbls>
            <c:dLbl>
              <c:idx val="0"/>
              <c:layout>
                <c:manualLayout>
                  <c:x val="0.18249208073128789"/>
                  <c:y val="6.75524059492563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E7-418D-AF35-499D7668BB9C}"/>
                </c:ext>
              </c:extLst>
            </c:dLbl>
            <c:dLbl>
              <c:idx val="1"/>
              <c:layout>
                <c:manualLayout>
                  <c:x val="-4.4335351627596935E-2"/>
                  <c:y val="-0.20166694901684121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E7-418D-AF35-499D7668BB9C}"/>
                </c:ext>
              </c:extLst>
            </c:dLbl>
            <c:dLbl>
              <c:idx val="2"/>
              <c:layout>
                <c:manualLayout>
                  <c:x val="3.8651955338295747E-2"/>
                  <c:y val="0.1385732884357877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FE7-418D-AF35-499D7668BB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Data!$A$28:$A$30</c:f>
              <c:strCache>
                <c:ptCount val="3"/>
                <c:pt idx="0">
                  <c:v>AIMDD</c:v>
                </c:pt>
                <c:pt idx="1">
                  <c:v>MDD</c:v>
                </c:pt>
                <c:pt idx="2">
                  <c:v>IVD</c:v>
                </c:pt>
              </c:strCache>
            </c:strRef>
          </c:cat>
          <c:val>
            <c:numRef>
              <c:f>Data!$AA$28:$AA$30</c:f>
              <c:numCache>
                <c:formatCode>_ * #,##0_ ;_ * \-#,##0_ ;_ * "-"??_ ;_ @_ </c:formatCode>
                <c:ptCount val="3"/>
                <c:pt idx="0">
                  <c:v>3.7083333333333335</c:v>
                </c:pt>
                <c:pt idx="1">
                  <c:v>143.91666666666666</c:v>
                </c:pt>
                <c:pt idx="2">
                  <c:v>12.666666666666666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E7-418D-AF35-499D7668BB9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Data!$AA$31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1E99-4CD7-8592-AD1EFFD82D35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1E99-4CD7-8592-AD1EFFD82D35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1E99-4CD7-8592-AD1EFFD82D35}"/>
              </c:ext>
            </c:extLst>
          </c:dPt>
          <c:dPt>
            <c:idx val="3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7-1E99-4CD7-8592-AD1EFFD82D35}"/>
              </c:ext>
            </c:extLst>
          </c:dPt>
          <c:dLbls>
            <c:dLbl>
              <c:idx val="0"/>
              <c:layout>
                <c:manualLayout>
                  <c:x val="-9.1594657217574121E-2"/>
                  <c:y val="-0.27644809007901816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99-4CD7-8592-AD1EFFD82D35}"/>
                </c:ext>
              </c:extLst>
            </c:dLbl>
            <c:dLbl>
              <c:idx val="1"/>
              <c:layout>
                <c:manualLayout>
                  <c:x val="-0.23485498687664041"/>
                  <c:y val="8.2069484124218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99-4CD7-8592-AD1EFFD82D35}"/>
                </c:ext>
              </c:extLst>
            </c:dLbl>
            <c:dLbl>
              <c:idx val="2"/>
              <c:layout>
                <c:manualLayout>
                  <c:x val="-0.26064489161077087"/>
                  <c:y val="0.390800002322718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E99-4CD7-8592-AD1EFFD82D35}"/>
                </c:ext>
              </c:extLst>
            </c:dLbl>
            <c:dLbl>
              <c:idx val="3"/>
              <c:layout>
                <c:manualLayout>
                  <c:x val="0.23240293887995184"/>
                  <c:y val="8.76402091182141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99-4CD7-8592-AD1EFFD82D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Data!$A$32:$A$35</c:f>
              <c:strCache>
                <c:ptCount val="4"/>
                <c:pt idx="0">
                  <c:v>Annex 2 </c:v>
                </c:pt>
                <c:pt idx="1">
                  <c:v>Annex 3</c:v>
                </c:pt>
                <c:pt idx="2">
                  <c:v>Annex 4</c:v>
                </c:pt>
                <c:pt idx="3">
                  <c:v>Annex 5</c:v>
                </c:pt>
              </c:strCache>
            </c:strRef>
          </c:cat>
          <c:val>
            <c:numRef>
              <c:f>Data!$AA$32:$AA$35</c:f>
              <c:numCache>
                <c:formatCode>_ * #,##0_ ;_ * \-#,##0_ ;_ * "-"??_ ;_ @_ </c:formatCode>
                <c:ptCount val="4"/>
                <c:pt idx="0">
                  <c:v>3.625</c:v>
                </c:pt>
                <c:pt idx="1">
                  <c:v>0.16666666666666666</c:v>
                </c:pt>
                <c:pt idx="2">
                  <c:v>4.1666666666666664E-2</c:v>
                </c:pt>
                <c:pt idx="3">
                  <c:v>8.3333333333333329E-2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99-4CD7-8592-AD1EFFD82D3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Data!$AA$36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D523-4B09-A080-9128CB20EFDA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</c:spPr>
            <c:extLst>
              <c:ext xmlns:c16="http://schemas.microsoft.com/office/drawing/2014/chart" uri="{C3380CC4-5D6E-409C-BE32-E72D297353CC}">
                <c16:uniqueId val="{00000003-D523-4B09-A080-9128CB20EFD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D523-4B09-A080-9128CB20EFDA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D523-4B09-A080-9128CB20EFDA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9-D523-4B09-A080-9128CB20EFDA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D523-4B09-A080-9128CB20EFDA}"/>
              </c:ext>
            </c:extLst>
          </c:dPt>
          <c:dPt>
            <c:idx val="6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D-D523-4B09-A080-9128CB20EFDA}"/>
              </c:ext>
            </c:extLst>
          </c:dPt>
          <c:dPt>
            <c:idx val="7"/>
            <c:bubble3D val="0"/>
            <c:spPr>
              <a:solidFill>
                <a:srgbClr val="0101FF"/>
              </a:solidFill>
            </c:spPr>
            <c:extLst>
              <c:ext xmlns:c16="http://schemas.microsoft.com/office/drawing/2014/chart" uri="{C3380CC4-5D6E-409C-BE32-E72D297353CC}">
                <c16:uniqueId val="{0000000F-D523-4B09-A080-9128CB20EFDA}"/>
              </c:ext>
            </c:extLst>
          </c:dPt>
          <c:dLbls>
            <c:dLbl>
              <c:idx val="0"/>
              <c:layout>
                <c:manualLayout>
                  <c:x val="5.2417734731578937E-2"/>
                  <c:y val="-1.36956838728491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23-4B09-A080-9128CB20EFDA}"/>
                </c:ext>
              </c:extLst>
            </c:dLbl>
            <c:dLbl>
              <c:idx val="1"/>
              <c:layout>
                <c:manualLayout>
                  <c:x val="8.5115204630233365E-2"/>
                  <c:y val="-0.1560978755860645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23-4B09-A080-9128CB20EFDA}"/>
                </c:ext>
              </c:extLst>
            </c:dLbl>
            <c:dLbl>
              <c:idx val="6"/>
              <c:layout>
                <c:manualLayout>
                  <c:x val="-0.2702500048797977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665980413005532"/>
                      <c:h val="0.164075197552284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D523-4B09-A080-9128CB20EFDA}"/>
                </c:ext>
              </c:extLst>
            </c:dLbl>
            <c:dLbl>
              <c:idx val="7"/>
              <c:layout>
                <c:manualLayout>
                  <c:x val="0.37696219235443562"/>
                  <c:y val="4.312028129294804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523-4B09-A080-9128CB20EF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Data!$A$37:$A$44</c:f>
              <c:strCache>
                <c:ptCount val="8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with drug consultation</c:v>
                </c:pt>
                <c:pt idx="7">
                  <c:v>EC design examination with drug consultation for initial certification</c:v>
                </c:pt>
              </c:strCache>
            </c:strRef>
          </c:cat>
          <c:val>
            <c:numRef>
              <c:f>Data!$AA$37:$AA$44</c:f>
              <c:numCache>
                <c:formatCode>_ * #,##0_ ;_ * \-#,##0_ ;_ * "-"??_ ;_ @_ </c:formatCode>
                <c:ptCount val="8"/>
                <c:pt idx="0">
                  <c:v>69.208333333333329</c:v>
                </c:pt>
                <c:pt idx="1">
                  <c:v>45.666666666666664</c:v>
                </c:pt>
                <c:pt idx="2">
                  <c:v>0.95833333333333337</c:v>
                </c:pt>
                <c:pt idx="3">
                  <c:v>0.5</c:v>
                </c:pt>
                <c:pt idx="4">
                  <c:v>1.5416666666666667</c:v>
                </c:pt>
                <c:pt idx="5">
                  <c:v>27.25</c:v>
                </c:pt>
                <c:pt idx="6">
                  <c:v>1</c:v>
                </c:pt>
                <c:pt idx="7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D523-4B09-A080-9128CB20EFDA}"/>
            </c:ext>
          </c:extLst>
        </c:ser>
        <c:ser>
          <c:idx val="1"/>
          <c:order val="1"/>
          <c:tx>
            <c:strRef>
              <c:f>Data!$AA$36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12-D523-4B09-A080-9128CB20EFDA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</c:spPr>
            <c:extLst>
              <c:ext xmlns:c16="http://schemas.microsoft.com/office/drawing/2014/chart" uri="{C3380CC4-5D6E-409C-BE32-E72D297353CC}">
                <c16:uniqueId val="{00000014-D523-4B09-A080-9128CB20EFDA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16-D523-4B09-A080-9128CB20EFDA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8-D523-4B09-A080-9128CB20EFDA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1A-D523-4B09-A080-9128CB20EFDA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C-D523-4B09-A080-9128CB20EFDA}"/>
              </c:ext>
            </c:extLst>
          </c:dPt>
          <c:dPt>
            <c:idx val="6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1E-D523-4B09-A080-9128CB20EFDA}"/>
              </c:ext>
            </c:extLst>
          </c:dPt>
          <c:dPt>
            <c:idx val="7"/>
            <c:bubble3D val="0"/>
            <c:spPr>
              <a:solidFill>
                <a:srgbClr val="0101FF"/>
              </a:solidFill>
            </c:spPr>
            <c:extLst>
              <c:ext xmlns:c16="http://schemas.microsoft.com/office/drawing/2014/chart" uri="{C3380CC4-5D6E-409C-BE32-E72D297353CC}">
                <c16:uniqueId val="{00000020-D523-4B09-A080-9128CB20EFDA}"/>
              </c:ext>
            </c:extLst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D523-4B09-A080-9128CB20EFDA}"/>
                </c:ext>
              </c:extLst>
            </c:dLbl>
            <c:dLbl>
              <c:idx val="1"/>
              <c:spPr/>
              <c:txPr>
                <a:bodyPr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D523-4B09-A080-9128CB20EFDA}"/>
                </c:ext>
              </c:extLst>
            </c:dLbl>
            <c:dLbl>
              <c:idx val="2"/>
              <c:layout>
                <c:manualLayout>
                  <c:x val="-0.21817359912997872"/>
                  <c:y val="0.270649662381945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523-4B09-A080-9128CB20EFDA}"/>
                </c:ext>
              </c:extLst>
            </c:dLbl>
            <c:dLbl>
              <c:idx val="3"/>
              <c:layout>
                <c:manualLayout>
                  <c:x val="-0.18279163008424762"/>
                  <c:y val="0.1638785135832378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523-4B09-A080-9128CB20EFDA}"/>
                </c:ext>
              </c:extLst>
            </c:dLbl>
            <c:dLbl>
              <c:idx val="4"/>
              <c:layout>
                <c:manualLayout>
                  <c:x val="-0.12951877023548095"/>
                  <c:y val="7.4609383762927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523-4B09-A080-9128CB20EFDA}"/>
                </c:ext>
              </c:extLst>
            </c:dLbl>
            <c:dLbl>
              <c:idx val="5"/>
              <c:layout>
                <c:manualLayout>
                  <c:x val="0.12956599458271442"/>
                  <c:y val="0.1935900240034098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D523-4B09-A080-9128CB20EFDA}"/>
                </c:ext>
              </c:extLst>
            </c:dLbl>
            <c:dLbl>
              <c:idx val="6"/>
              <c:layout>
                <c:manualLayout>
                  <c:x val="-0.22458570884959972"/>
                  <c:y val="0.221688034188034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D523-4B09-A080-9128CB20EFDA}"/>
                </c:ext>
              </c:extLst>
            </c:dLbl>
            <c:dLbl>
              <c:idx val="7"/>
              <c:layout>
                <c:manualLayout>
                  <c:x val="0.2314144861216601"/>
                  <c:y val="7.834757834757834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47857426810612"/>
                      <c:h val="0.438034188034188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0-D523-4B09-A080-9128CB20EF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Data!$A$37:$A$44</c:f>
              <c:strCache>
                <c:ptCount val="8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with drug consultation</c:v>
                </c:pt>
                <c:pt idx="7">
                  <c:v>EC design examination with drug consultation for initial certification</c:v>
                </c:pt>
              </c:strCache>
            </c:strRef>
          </c:cat>
          <c:val>
            <c:numRef>
              <c:f>Data!$AA$37:$AA$44</c:f>
              <c:numCache>
                <c:formatCode>_ * #,##0_ ;_ * \-#,##0_ ;_ * "-"??_ ;_ @_ </c:formatCode>
                <c:ptCount val="8"/>
                <c:pt idx="0">
                  <c:v>69.208333333333329</c:v>
                </c:pt>
                <c:pt idx="1">
                  <c:v>45.666666666666664</c:v>
                </c:pt>
                <c:pt idx="2">
                  <c:v>0.95833333333333337</c:v>
                </c:pt>
                <c:pt idx="3">
                  <c:v>0.5</c:v>
                </c:pt>
                <c:pt idx="4">
                  <c:v>1.5416666666666667</c:v>
                </c:pt>
                <c:pt idx="5">
                  <c:v>27.25</c:v>
                </c:pt>
                <c:pt idx="6">
                  <c:v>1</c:v>
                </c:pt>
                <c:pt idx="7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D523-4B09-A080-9128CB20EFD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Data!$AA$45</c:f>
              <c:strCache>
                <c:ptCount val="1"/>
                <c:pt idx="0">
                  <c:v>Average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23B8-4A4E-9147-2D7C2288F82D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23B8-4A4E-9147-2D7C2288F82D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23B8-4A4E-9147-2D7C2288F82D}"/>
              </c:ext>
            </c:extLst>
          </c:dPt>
          <c:dLbls>
            <c:dLbl>
              <c:idx val="0"/>
              <c:layout>
                <c:manualLayout>
                  <c:x val="-0.13273016353725015"/>
                  <c:y val="0.196830918395474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B8-4A4E-9147-2D7C2288F82D}"/>
                </c:ext>
              </c:extLst>
            </c:dLbl>
            <c:dLbl>
              <c:idx val="1"/>
              <c:layout>
                <c:manualLayout>
                  <c:x val="0.17548976039699293"/>
                  <c:y val="-0.23255369222492217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B8-4A4E-9147-2D7C2288F82D}"/>
                </c:ext>
              </c:extLst>
            </c:dLbl>
            <c:dLbl>
              <c:idx val="2"/>
              <c:layout>
                <c:manualLayout>
                  <c:x val="-0.10633514265610705"/>
                  <c:y val="2.137744811812673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B8-4A4E-9147-2D7C2288F8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Data!$A$46:$A$48</c:f>
              <c:strCache>
                <c:ptCount val="3"/>
                <c:pt idx="0">
                  <c:v>Annex 3</c:v>
                </c:pt>
                <c:pt idx="1">
                  <c:v>Annex 4 </c:v>
                </c:pt>
                <c:pt idx="2">
                  <c:v>Annex 7</c:v>
                </c:pt>
              </c:strCache>
            </c:strRef>
          </c:cat>
          <c:val>
            <c:numRef>
              <c:f>Data!$AA$46:$AA$48</c:f>
              <c:numCache>
                <c:formatCode>_ * #,##0_ ;_ * \-#,##0_ ;_ * "-"??_ ;_ @_ </c:formatCode>
                <c:ptCount val="3"/>
                <c:pt idx="0">
                  <c:v>2.875</c:v>
                </c:pt>
                <c:pt idx="1">
                  <c:v>9.2916666666666661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B8-4A4E-9147-2D7C2288F82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B1CB-4A46-A08C-7BAABBD7FB40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B1CB-4A46-A08C-7BAABBD7FB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Data!$Z$49:$AA$49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Data!$Z$50:$AA$50</c:f>
              <c:numCache>
                <c:formatCode>_ * #,##0_ ;_ * \-#,##0_ ;_ * "-"??_ ;_ @_ </c:formatCode>
                <c:ptCount val="2"/>
                <c:pt idx="0">
                  <c:v>22523</c:v>
                </c:pt>
                <c:pt idx="1">
                  <c:v>938.45833333333337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CB-4A46-A08C-7BAABBD7F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4144"/>
        <c:axId val="279184536"/>
      </c:barChart>
      <c:catAx>
        <c:axId val="27918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4536"/>
        <c:crosses val="autoZero"/>
        <c:auto val="1"/>
        <c:lblAlgn val="ctr"/>
        <c:lblOffset val="100"/>
        <c:noMultiLvlLbl val="0"/>
      </c:catAx>
      <c:valAx>
        <c:axId val="279184536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4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706592314636465E-2"/>
          <c:y val="0.20866662701590444"/>
          <c:w val="0.88956188168786576"/>
          <c:h val="0.69050313110009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2010-à-17'!$A$50</c:f>
              <c:strCache>
                <c:ptCount val="1"/>
                <c:pt idx="0">
                  <c:v>2010 (19 NBs)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2.12965930793167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2010-à-17'!$B$50:$C$50</c:f>
              <c:numCache>
                <c:formatCode>0</c:formatCode>
                <c:ptCount val="2"/>
                <c:pt idx="0" formatCode="_ * #,##0_ ;_ * \-#,##0_ ;_ * &quot;-&quot;??_ ;_ @_ ">
                  <c:v>11695</c:v>
                </c:pt>
                <c:pt idx="1">
                  <c:v>687.94117647058829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67-4864-82A4-12BA6AB5CFAE}"/>
            </c:ext>
          </c:extLst>
        </c:ser>
        <c:ser>
          <c:idx val="1"/>
          <c:order val="1"/>
          <c:tx>
            <c:strRef>
              <c:f>'Comparaison 2010-à-17'!$A$51</c:f>
              <c:strCache>
                <c:ptCount val="1"/>
                <c:pt idx="0">
                  <c:v>2012 (28 NBs)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6.5235190841184971E-3"/>
                  <c:y val="5.5873860580199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2010-à-17'!$B$51:$C$51</c:f>
              <c:numCache>
                <c:formatCode>0</c:formatCode>
                <c:ptCount val="2"/>
                <c:pt idx="0" formatCode="_ * #,##0_ ;_ * \-#,##0_ ;_ * &quot;-&quot;??_ ;_ @_ ">
                  <c:v>18734</c:v>
                </c:pt>
                <c:pt idx="1">
                  <c:v>669.07142857142856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67-4864-82A4-12BA6AB5CFAE}"/>
            </c:ext>
          </c:extLst>
        </c:ser>
        <c:ser>
          <c:idx val="2"/>
          <c:order val="2"/>
          <c:tx>
            <c:strRef>
              <c:f>'Comparaison 2010-à-17'!$A$52</c:f>
              <c:strCache>
                <c:ptCount val="1"/>
                <c:pt idx="0">
                  <c:v>2013 (28 NBs)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3047038168236933E-2"/>
                  <c:y val="8.38107908702991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2010-à-17'!$B$52:$C$52</c:f>
              <c:numCache>
                <c:formatCode>0</c:formatCode>
                <c:ptCount val="2"/>
                <c:pt idx="0" formatCode="_ * #,##0_ ;_ * \-#,##0_ ;_ * &quot;-&quot;??_ ;_ @_ ">
                  <c:v>16946</c:v>
                </c:pt>
                <c:pt idx="1">
                  <c:v>605.21428571428567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67-4864-82A4-12BA6AB5CFAE}"/>
            </c:ext>
          </c:extLst>
        </c:ser>
        <c:ser>
          <c:idx val="3"/>
          <c:order val="3"/>
          <c:tx>
            <c:strRef>
              <c:f>'Comparaison 2010-à-17'!$A$53</c:f>
              <c:strCache>
                <c:ptCount val="1"/>
                <c:pt idx="0">
                  <c:v>2014 (25 NBs)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2.2832316794414637E-2"/>
                  <c:y val="-3.200604317597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2010-à-17'!$B$53:$C$53</c:f>
              <c:numCache>
                <c:formatCode>0</c:formatCode>
                <c:ptCount val="2"/>
                <c:pt idx="0" formatCode="_ * #,##0_ ;_ * \-#,##0_ ;_ * &quot;-&quot;??_ ;_ @_ ">
                  <c:v>17113</c:v>
                </c:pt>
                <c:pt idx="1">
                  <c:v>684.52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67-4864-82A4-12BA6AB5CFAE}"/>
            </c:ext>
          </c:extLst>
        </c:ser>
        <c:ser>
          <c:idx val="4"/>
          <c:order val="4"/>
          <c:tx>
            <c:strRef>
              <c:f>'Comparaison 2010-à-17'!$A$54</c:f>
              <c:strCache>
                <c:ptCount val="1"/>
                <c:pt idx="0">
                  <c:v>2015 (22 NBs)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3.31442283293319E-2"/>
                  <c:y val="-1.9486338841088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2010-à-17'!$B$54:$C$54</c:f>
              <c:numCache>
                <c:formatCode>0</c:formatCode>
                <c:ptCount val="2"/>
                <c:pt idx="0" formatCode="_ * #,##0_ ;_ * \-#,##0_ ;_ * &quot;-&quot;??_ ;_ @_ ">
                  <c:v>20157</c:v>
                </c:pt>
                <c:pt idx="1">
                  <c:v>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367-4864-82A4-12BA6AB5CFAE}"/>
            </c:ext>
          </c:extLst>
        </c:ser>
        <c:ser>
          <c:idx val="5"/>
          <c:order val="5"/>
          <c:tx>
            <c:strRef>
              <c:f>'Comparaison 2010-à-17'!$A$55</c:f>
              <c:strCache>
                <c:ptCount val="1"/>
                <c:pt idx="0">
                  <c:v>2016 (21 NBs)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30470381682369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2010-à-17'!$B$55:$C$55</c:f>
              <c:numCache>
                <c:formatCode>0</c:formatCode>
                <c:ptCount val="2"/>
                <c:pt idx="0" formatCode="_ * #,##0_ ;_ * \-#,##0_ ;_ * &quot;-&quot;??_ ;_ @_ ">
                  <c:v>23484</c:v>
                </c:pt>
                <c:pt idx="1">
                  <c:v>1118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67-4864-82A4-12BA6AB5CFAE}"/>
            </c:ext>
          </c:extLst>
        </c:ser>
        <c:ser>
          <c:idx val="6"/>
          <c:order val="6"/>
          <c:tx>
            <c:strRef>
              <c:f>'Comparaison 2010-à-17'!$A$56</c:f>
              <c:strCache>
                <c:ptCount val="1"/>
                <c:pt idx="0">
                  <c:v>2017 (24 NBs)</c:v>
                </c:pt>
              </c:strCache>
            </c:strRef>
          </c:tx>
          <c:spPr>
            <a:solidFill>
              <a:srgbClr val="C709B0"/>
            </a:solidFill>
          </c:spPr>
          <c:invertIfNegative val="0"/>
          <c:dLbls>
            <c:dLbl>
              <c:idx val="0"/>
              <c:layout>
                <c:manualLayout>
                  <c:x val="1.1940298507462687E-2"/>
                  <c:y val="-4.027045517507033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367-4864-82A4-12BA6AB5CF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2010-à-17'!$B$49:$C$49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2010-à-17'!$B$56:$C$56</c:f>
              <c:numCache>
                <c:formatCode>0</c:formatCode>
                <c:ptCount val="2"/>
                <c:pt idx="0" formatCode="_ * #,##0_ ;_ * \-#,##0_ ;_ * &quot;-&quot;??_ ;_ @_ ">
                  <c:v>22523</c:v>
                </c:pt>
                <c:pt idx="1">
                  <c:v>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367-4864-82A4-12BA6AB5CF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899352"/>
        <c:axId val="209899744"/>
      </c:barChart>
      <c:catAx>
        <c:axId val="209899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899744"/>
        <c:crosses val="autoZero"/>
        <c:auto val="1"/>
        <c:lblAlgn val="ctr"/>
        <c:lblOffset val="100"/>
        <c:noMultiLvlLbl val="0"/>
      </c:catAx>
      <c:valAx>
        <c:axId val="209899744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899352"/>
        <c:crosses val="autoZero"/>
        <c:crossBetween val="between"/>
        <c:majorUnit val="4000"/>
      </c:valAx>
    </c:plotArea>
    <c:legend>
      <c:legendPos val="r"/>
      <c:layout>
        <c:manualLayout>
          <c:xMode val="edge"/>
          <c:yMode val="edge"/>
          <c:x val="0.77068453010537863"/>
          <c:y val="0.17165409187719682"/>
          <c:w val="0.21763962128660233"/>
          <c:h val="0.59895598009619366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8609839467735E-2"/>
          <c:y val="0.15513183171138462"/>
          <c:w val="0.58214928190155957"/>
          <c:h val="0.6883509164418516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BEFE-408D-BBF2-96D3066EF1C8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BEFE-408D-BBF2-96D3066EF1C8}"/>
              </c:ext>
            </c:extLst>
          </c:dPt>
          <c:dLbls>
            <c:dLbl>
              <c:idx val="0"/>
              <c:layout>
                <c:manualLayout>
                  <c:x val="0"/>
                  <c:y val="8.2324770464044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FE-408D-BBF2-96D3066EF1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Data!$Z$51:$AA$51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Data!$Z$52:$AA$52</c:f>
              <c:numCache>
                <c:formatCode>_ * #,##0_ ;_ * \-#,##0_ ;_ * "-"??_ ;_ @_ </c:formatCode>
                <c:ptCount val="2"/>
                <c:pt idx="0">
                  <c:v>1043</c:v>
                </c:pt>
                <c:pt idx="1">
                  <c:v>43.458333333333336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FE-408D-BBF2-96D3066EF1C8}"/>
            </c:ext>
          </c:extLst>
        </c:ser>
        <c:ser>
          <c:idx val="1"/>
          <c:order val="1"/>
          <c:invertIfNegative val="0"/>
          <c:cat>
            <c:strRef>
              <c:f>Data!$Z$51:$AA$51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[1]Feuil1!$D$49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EFE-408D-BBF2-96D3066EF1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5320"/>
        <c:axId val="279185712"/>
      </c:barChart>
      <c:catAx>
        <c:axId val="279185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5712"/>
        <c:crosses val="autoZero"/>
        <c:auto val="1"/>
        <c:lblAlgn val="ctr"/>
        <c:lblOffset val="100"/>
        <c:noMultiLvlLbl val="0"/>
      </c:catAx>
      <c:valAx>
        <c:axId val="27918571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5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56383012364418"/>
          <c:y val="0.15047126219517254"/>
          <c:w val="0.87225129116924893"/>
          <c:h val="0.772988956081445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2010-à-17'!$A$3</c:f>
              <c:strCache>
                <c:ptCount val="1"/>
                <c:pt idx="0">
                  <c:v>2010 (17 NBs)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7092405232285141E-2"/>
                  <c:y val="-2.41534645447672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2010-à-17'!$B$3:$C$3</c:f>
              <c:numCache>
                <c:formatCode>General</c:formatCode>
                <c:ptCount val="2"/>
                <c:pt idx="0" formatCode="_ * #,##0_ ;_ * \-#,##0_ ;_ * &quot;-&quot;??_ ;_ @_ ">
                  <c:v>13889</c:v>
                </c:pt>
                <c:pt idx="1">
                  <c:v>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A2-4BC5-BF85-657982374521}"/>
            </c:ext>
          </c:extLst>
        </c:ser>
        <c:ser>
          <c:idx val="1"/>
          <c:order val="1"/>
          <c:tx>
            <c:strRef>
              <c:f>'Comparaison 2010-à-17'!$A$4</c:f>
              <c:strCache>
                <c:ptCount val="1"/>
                <c:pt idx="0">
                  <c:v>2012 (28 NBs)</c:v>
                </c:pt>
              </c:strCache>
            </c:strRef>
          </c:tx>
          <c:spPr>
            <a:pattFill prst="lgCheck">
              <a:fgClr>
                <a:srgbClr val="FFC0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2.1735446761751028E-3"/>
                  <c:y val="-4.4265829049846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A2-4BC5-BF85-657982374521}"/>
                </c:ext>
              </c:extLst>
            </c:dLbl>
            <c:dLbl>
              <c:idx val="1"/>
              <c:layout>
                <c:manualLayout>
                  <c:x val="1.4821532434771488E-3"/>
                  <c:y val="9.28637041548821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435216815311829E-2"/>
                      <c:h val="6.30664638561391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2010-à-17'!$B$4:$C$4</c:f>
              <c:numCache>
                <c:formatCode>0</c:formatCode>
                <c:ptCount val="2"/>
                <c:pt idx="0" formatCode="_ * #,##0_ ;_ * \-#,##0_ ;_ * &quot;-&quot;??_ ;_ @_ ">
                  <c:v>21530</c:v>
                </c:pt>
                <c:pt idx="1">
                  <c:v>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A2-4BC5-BF85-657982374521}"/>
            </c:ext>
          </c:extLst>
        </c:ser>
        <c:ser>
          <c:idx val="2"/>
          <c:order val="2"/>
          <c:tx>
            <c:strRef>
              <c:f>'Comparaison 2010-à-17'!$A$5</c:f>
              <c:strCache>
                <c:ptCount val="1"/>
                <c:pt idx="0">
                  <c:v>2013 (28 NBs)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0804121670888163E-2"/>
                  <c:y val="-5.6643809958678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A2-4BC5-BF85-657982374521}"/>
                </c:ext>
              </c:extLst>
            </c:dLbl>
            <c:dLbl>
              <c:idx val="1"/>
              <c:layout>
                <c:manualLayout>
                  <c:x val="1.4820948932845017E-3"/>
                  <c:y val="2.57134747989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47102702874284E-2"/>
                      <c:h val="7.09170610166543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2010-à-17'!$B$5:$C$5</c:f>
              <c:numCache>
                <c:formatCode>General</c:formatCode>
                <c:ptCount val="2"/>
                <c:pt idx="0" formatCode="_ * #,##0_ ;_ * \-#,##0_ ;_ * &quot;-&quot;??_ ;_ @_ ">
                  <c:v>21460</c:v>
                </c:pt>
                <c:pt idx="1">
                  <c:v>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BA2-4BC5-BF85-657982374521}"/>
            </c:ext>
          </c:extLst>
        </c:ser>
        <c:ser>
          <c:idx val="3"/>
          <c:order val="3"/>
          <c:tx>
            <c:strRef>
              <c:f>'Comparaison 2010-à-17'!$A$6</c:f>
              <c:strCache>
                <c:ptCount val="1"/>
                <c:pt idx="0">
                  <c:v>2014 (25 NBs)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4.5479307154480501E-3"/>
                  <c:y val="-1.3787379454183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BA2-4BC5-BF85-657982374521}"/>
                </c:ext>
              </c:extLst>
            </c:dLbl>
            <c:dLbl>
              <c:idx val="1"/>
              <c:layout>
                <c:manualLayout>
                  <c:x val="0"/>
                  <c:y val="-6.50263689434491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2010-à-17'!$B$6:$C$6</c:f>
              <c:numCache>
                <c:formatCode>General</c:formatCode>
                <c:ptCount val="2"/>
                <c:pt idx="0" formatCode="_ * #,##0_ ;_ * \-#,##0_ ;_ * &quot;-&quot;??_ ;_ @_ ">
                  <c:v>22487</c:v>
                </c:pt>
                <c:pt idx="1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A2-4BC5-BF85-657982374521}"/>
            </c:ext>
          </c:extLst>
        </c:ser>
        <c:ser>
          <c:idx val="4"/>
          <c:order val="4"/>
          <c:tx>
            <c:strRef>
              <c:f>'Comparaison 2010-à-17'!$A$7</c:f>
              <c:strCache>
                <c:ptCount val="1"/>
                <c:pt idx="0">
                  <c:v>2015 (22 NBs)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034228354732367E-2"/>
                  <c:y val="8.7844883990191372E-3"/>
                </c:manualLayout>
              </c:layout>
              <c:tx>
                <c:rich>
                  <a:bodyPr wrap="square" lIns="38100" tIns="19050" rIns="38100" bIns="19050" anchor="ctr" anchorCtr="0">
                    <a:noAutofit/>
                  </a:bodyPr>
                  <a:lstStyle/>
                  <a:p>
                    <a:pPr algn="ctr" rtl="0">
                      <a:defRPr lang="fr-BE" sz="1400" b="1" i="0" u="none" strike="noStrike" kern="1200" baseline="0">
                        <a:solidFill>
                          <a:srgbClr val="00008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DEA85CD-2CA2-4BA2-84DF-32697D262082}" type="VALUE">
                      <a:rPr lang="en-US" sz="1400" b="1" i="0" u="none" strike="noStrike" kern="1200" baseline="0">
                        <a:solidFill>
                          <a:srgbClr val="000080"/>
                        </a:solidFill>
                        <a:latin typeface="+mn-lt"/>
                        <a:ea typeface="+mn-ea"/>
                        <a:cs typeface="+mn-cs"/>
                      </a:rPr>
                      <a:pPr algn="ctr" rtl="0">
                        <a:defRPr lang="fr-BE" sz="1400" b="1" i="0" u="none" strike="noStrike" kern="1200" baseline="0">
                          <a:solidFill>
                            <a:srgbClr val="00008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[VALEUR]</a:t>
                    </a:fld>
                    <a:endParaRPr lang="fr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319107400764974E-2"/>
                      <c:h val="7.715632826128435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BA2-4BC5-BF85-657982374521}"/>
                </c:ext>
              </c:extLst>
            </c:dLbl>
            <c:dLbl>
              <c:idx val="1"/>
              <c:layout>
                <c:manualLayout>
                  <c:x val="-3.1859816806053365E-3"/>
                  <c:y val="-2.4948019502672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2010-à-17'!$B$7:$C$7</c:f>
              <c:numCache>
                <c:formatCode>General</c:formatCode>
                <c:ptCount val="2"/>
                <c:pt idx="0" formatCode="_ * #,##0_ ;_ * \-#,##0_ ;_ * &quot;-&quot;??_ ;_ @_ ">
                  <c:v>21037</c:v>
                </c:pt>
                <c:pt idx="1">
                  <c:v>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BA2-4BC5-BF85-657982374521}"/>
            </c:ext>
          </c:extLst>
        </c:ser>
        <c:ser>
          <c:idx val="5"/>
          <c:order val="5"/>
          <c:tx>
            <c:strRef>
              <c:f>'Comparaison 2010-à-17'!$A$8</c:f>
              <c:strCache>
                <c:ptCount val="1"/>
                <c:pt idx="0">
                  <c:v>2016 (21 NBs)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lgCheck">
                <a:fgClr>
                  <a:srgbClr val="0101FF"/>
                </a:fgClr>
                <a:bgClr>
                  <a:schemeClr val="bg1"/>
                </a:bgClr>
              </a:patt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c:spPr>
            <c:extLst>
              <c:ext xmlns:c16="http://schemas.microsoft.com/office/drawing/2014/chart" uri="{C3380CC4-5D6E-409C-BE32-E72D297353CC}">
                <c16:uniqueId val="{0000000F-1BA2-4BC5-BF85-657982374521}"/>
              </c:ext>
            </c:extLst>
          </c:dPt>
          <c:dLbls>
            <c:dLbl>
              <c:idx val="0"/>
              <c:layout>
                <c:manualLayout>
                  <c:x val="4.7789725209080045E-3"/>
                  <c:y val="5.5440043339271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BA2-4BC5-BF85-657982374521}"/>
                </c:ext>
              </c:extLst>
            </c:dLbl>
            <c:dLbl>
              <c:idx val="1"/>
              <c:layout>
                <c:manualLayout>
                  <c:x val="1.122658710626857E-2"/>
                  <c:y val="-5.931689650121670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881290500868716E-2"/>
                      <c:h val="6.47822623484123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2010-à-17'!$B$8:$C$8</c:f>
              <c:numCache>
                <c:formatCode>0</c:formatCode>
                <c:ptCount val="2"/>
                <c:pt idx="0" formatCode="_ * #,##0_ ;_ * \-#,##0_ ;_ * &quot;-&quot;??_ ;_ @_ ">
                  <c:v>19763</c:v>
                </c:pt>
                <c:pt idx="1">
                  <c:v>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BA2-4BC5-BF85-657982374521}"/>
            </c:ext>
          </c:extLst>
        </c:ser>
        <c:ser>
          <c:idx val="6"/>
          <c:order val="6"/>
          <c:tx>
            <c:strRef>
              <c:f>'Comparaison 2010-à-17'!$A$9</c:f>
              <c:strCache>
                <c:ptCount val="1"/>
                <c:pt idx="0">
                  <c:v>2017 (24 NBs)</c:v>
                </c:pt>
              </c:strCache>
            </c:strRef>
          </c:tx>
          <c:spPr>
            <a:solidFill>
              <a:srgbClr val="C709B0"/>
            </a:solidFill>
          </c:spPr>
          <c:invertIfNegative val="0"/>
          <c:dLbls>
            <c:dLbl>
              <c:idx val="0"/>
              <c:layout>
                <c:manualLayout>
                  <c:x val="2.6859060477874019E-2"/>
                  <c:y val="-1.0467462880686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BA2-4BC5-BF85-6579823745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2010-à-17'!$B$2:$C$2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2010-à-17'!$B$9:$C$9</c:f>
              <c:numCache>
                <c:formatCode>General</c:formatCode>
                <c:ptCount val="2"/>
                <c:pt idx="0" formatCode="_ * #,##0_ ;_ * \-#,##0_ ;_ * &quot;-&quot;??_ ;_ @_ ">
                  <c:v>19775</c:v>
                </c:pt>
                <c:pt idx="1">
                  <c:v>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BA2-4BC5-BF85-6579823745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0001200"/>
        <c:axId val="280001592"/>
      </c:barChart>
      <c:catAx>
        <c:axId val="280001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80001592"/>
        <c:crosses val="autoZero"/>
        <c:auto val="1"/>
        <c:lblAlgn val="ctr"/>
        <c:lblOffset val="100"/>
        <c:noMultiLvlLbl val="0"/>
      </c:catAx>
      <c:valAx>
        <c:axId val="28000159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80001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193535843861813"/>
          <c:y val="0.17481315177519458"/>
          <c:w val="0.23314076213754026"/>
          <c:h val="0.40959676777933601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'Comparaison 2010-à-17'!$A$68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2010-à-17'!$B$68:$C$68</c:f>
              <c:numCache>
                <c:formatCode>General</c:formatCode>
                <c:ptCount val="2"/>
                <c:pt idx="0" formatCode="_ * #,##0_ ;_ * \-#,##0_ ;_ * &quot;-&quot;??_ ;_ @_ ">
                  <c:v>244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E-470C-8E26-72E8C63E008C}"/>
            </c:ext>
          </c:extLst>
        </c:ser>
        <c:ser>
          <c:idx val="1"/>
          <c:order val="1"/>
          <c:tx>
            <c:strRef>
              <c:f>'Comparaison 2010-à-17'!$A$69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2010-à-17'!$B$69:$C$69</c:f>
              <c:numCache>
                <c:formatCode>0</c:formatCode>
                <c:ptCount val="2"/>
                <c:pt idx="0" formatCode="_ * #,##0_ ;_ * \-#,##0_ ;_ * &quot;-&quot;??_ ;_ @_ ">
                  <c:v>915</c:v>
                </c:pt>
                <c:pt idx="1">
                  <c:v>32.678571428571431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7E-470C-8E26-72E8C63E008C}"/>
            </c:ext>
          </c:extLst>
        </c:ser>
        <c:ser>
          <c:idx val="2"/>
          <c:order val="2"/>
          <c:tx>
            <c:strRef>
              <c:f>'Comparaison 2010-à-17'!$A$70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2010-à-17'!$B$70:$C$70</c:f>
              <c:numCache>
                <c:formatCode>General</c:formatCode>
                <c:ptCount val="2"/>
                <c:pt idx="0" formatCode="_ * #,##0_ ;_ * \-#,##0_ ;_ * &quot;-&quot;??_ ;_ @_ ">
                  <c:v>881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7E-470C-8E26-72E8C63E008C}"/>
            </c:ext>
          </c:extLst>
        </c:ser>
        <c:ser>
          <c:idx val="3"/>
          <c:order val="3"/>
          <c:tx>
            <c:strRef>
              <c:f>'Comparaison 2010-à-17'!$A$71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752462717694961E-2"/>
                  <c:y val="-3.45378428696765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D7E-470C-8E26-72E8C63E00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2010-à-17'!$B$71:$C$71</c:f>
              <c:numCache>
                <c:formatCode>0</c:formatCode>
                <c:ptCount val="2"/>
                <c:pt idx="0" formatCode="_ * #,##0_ ;_ * \-#,##0_ ;_ * &quot;-&quot;??_ ;_ @_ ">
                  <c:v>1058</c:v>
                </c:pt>
                <c:pt idx="1">
                  <c:v>42.32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7E-470C-8E26-72E8C63E008C}"/>
            </c:ext>
          </c:extLst>
        </c:ser>
        <c:ser>
          <c:idx val="4"/>
          <c:order val="4"/>
          <c:tx>
            <c:strRef>
              <c:f>'Comparaison 2010-à-17'!$A$72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5752462717694999E-2"/>
                  <c:y val="-6.90756857393518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7E-470C-8E26-72E8C63E00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fr-BE" sz="14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2010-à-17'!$B$72:$C$72</c:f>
              <c:numCache>
                <c:formatCode>0</c:formatCode>
                <c:ptCount val="2"/>
                <c:pt idx="0" formatCode="_ * #,##0_ ;_ * \-#,##0_ ;_ * &quot;-&quot;??_ ;_ @_ ">
                  <c:v>1294</c:v>
                </c:pt>
                <c:pt idx="1">
                  <c:v>56.260869565217391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7E-470C-8E26-72E8C63E008C}"/>
            </c:ext>
          </c:extLst>
        </c:ser>
        <c:ser>
          <c:idx val="5"/>
          <c:order val="5"/>
          <c:tx>
            <c:strRef>
              <c:f>'Comparaison 2010-à-17'!$A$73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2010-à-17'!$B$73:$C$73</c:f>
              <c:numCache>
                <c:formatCode>0</c:formatCode>
                <c:ptCount val="2"/>
                <c:pt idx="0" formatCode="_ * #,##0_ ;_ * \-#,##0_ ;_ * &quot;-&quot;??_ ;_ @_ ">
                  <c:v>1881</c:v>
                </c:pt>
                <c:pt idx="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D7E-470C-8E26-72E8C63E008C}"/>
            </c:ext>
          </c:extLst>
        </c:ser>
        <c:ser>
          <c:idx val="6"/>
          <c:order val="6"/>
          <c:tx>
            <c:strRef>
              <c:f>'Comparaison 2010-à-17'!$A$74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C709B0"/>
            </a:solidFill>
          </c:spPr>
          <c:invertIfNegative val="0"/>
          <c:dLbls>
            <c:dLbl>
              <c:idx val="0"/>
              <c:layout>
                <c:manualLayout>
                  <c:x val="2.392605086229684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D7E-470C-8E26-72E8C63E00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2010-à-17'!$B$67:$C$67</c:f>
              <c:strCache>
                <c:ptCount val="2"/>
                <c:pt idx="0">
                  <c:v>Total </c:v>
                </c:pt>
                <c:pt idx="1">
                  <c:v> Average </c:v>
                </c:pt>
              </c:strCache>
            </c:strRef>
          </c:cat>
          <c:val>
            <c:numRef>
              <c:f>'Comparaison 2010-à-17'!$B$74:$C$74</c:f>
              <c:numCache>
                <c:formatCode>0</c:formatCode>
                <c:ptCount val="2"/>
                <c:pt idx="0" formatCode="_ * #,##0_ ;_ * \-#,##0_ ;_ * &quot;-&quot;??_ ;_ @_ ">
                  <c:v>1043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D7E-470C-8E26-72E8C63E00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02096"/>
        <c:axId val="209902488"/>
      </c:barChart>
      <c:catAx>
        <c:axId val="2099020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902488"/>
        <c:crosses val="autoZero"/>
        <c:auto val="1"/>
        <c:lblAlgn val="ctr"/>
        <c:lblOffset val="100"/>
        <c:noMultiLvlLbl val="0"/>
      </c:catAx>
      <c:valAx>
        <c:axId val="209902488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902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768390041471989"/>
          <c:y val="0.18046401981333646"/>
          <c:w val="0.11310132120389876"/>
          <c:h val="0.46650155583463826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569881889763778"/>
          <c:y val="0.15064377369495477"/>
          <c:w val="0.44693591426071744"/>
          <c:h val="0.74489319043452906"/>
        </c:manualLayout>
      </c:layout>
      <c:pie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D5B9-4FF9-B48C-FE599B906C37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D5B9-4FF9-B48C-FE599B906C37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B9-4FF9-B48C-FE599B906C37}"/>
                </c:ext>
              </c:extLst>
            </c:dLbl>
            <c:dLbl>
              <c:idx val="1"/>
              <c:layout>
                <c:manualLayout>
                  <c:x val="-0.21895115640011437"/>
                  <c:y val="-0.106072090988626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32076017293862"/>
                      <c:h val="0.191911111111111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5B9-4FF9-B48C-FE599B906C37}"/>
                </c:ext>
              </c:extLst>
            </c:dLbl>
            <c:dLbl>
              <c:idx val="2"/>
              <c:layout>
                <c:manualLayout>
                  <c:x val="0.11536245612128833"/>
                  <c:y val="0.1188990376202974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B9-4FF9-B48C-FE599B906C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Data!$A$54:$A$56</c:f>
              <c:strCache>
                <c:ptCount val="3"/>
                <c:pt idx="0">
                  <c:v> Certification holders</c:v>
                </c:pt>
                <c:pt idx="1">
                  <c:v>Outside EU</c:v>
                </c:pt>
                <c:pt idx="2">
                  <c:v>EU</c:v>
                </c:pt>
              </c:strCache>
            </c:strRef>
          </c:cat>
          <c:val>
            <c:numRef>
              <c:f>Data!$Z$54:$Z$56</c:f>
              <c:numCache>
                <c:formatCode>_ * #,##0_ ;_ * \-#,##0_ ;_ * "-"??_ ;_ @_ </c:formatCode>
                <c:ptCount val="3"/>
                <c:pt idx="0" formatCode="General">
                  <c:v>0</c:v>
                </c:pt>
                <c:pt idx="1">
                  <c:v>20875</c:v>
                </c:pt>
                <c:pt idx="2">
                  <c:v>8427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B9-4FF9-B48C-FE599B906C37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813806168965692E-2"/>
          <c:y val="0.1988915963509677"/>
          <c:w val="0.90109687508573622"/>
          <c:h val="0.70301226413194395"/>
        </c:manualLayout>
      </c:layout>
      <c:barChart>
        <c:barDir val="col"/>
        <c:grouping val="clustered"/>
        <c:varyColors val="0"/>
        <c:ser>
          <c:idx val="0"/>
          <c:order val="0"/>
          <c:tx>
            <c:v>FTE Employee</c:v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Data!$Z$57:$AB$57</c:f>
              <c:strCache>
                <c:ptCount val="3"/>
                <c:pt idx="0">
                  <c:v>Total</c:v>
                </c:pt>
                <c:pt idx="1">
                  <c:v>Average</c:v>
                </c:pt>
                <c:pt idx="2">
                  <c:v>Median</c:v>
                </c:pt>
              </c:strCache>
            </c:strRef>
          </c:cat>
          <c:val>
            <c:numRef>
              <c:f>Data!$Z$58:$AB$58</c:f>
              <c:numCache>
                <c:formatCode>_ * #,##0_ ;_ * \-#,##0_ ;_ * "-"??_ ;_ @_ </c:formatCode>
                <c:ptCount val="3"/>
                <c:pt idx="0">
                  <c:v>2182.5</c:v>
                </c:pt>
                <c:pt idx="1">
                  <c:v>90.9375</c:v>
                </c:pt>
                <c:pt idx="2" formatCode="0">
                  <c:v>38.5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8-4D90-BA7E-19C3DB60A449}"/>
            </c:ext>
          </c:extLst>
        </c:ser>
        <c:ser>
          <c:idx val="1"/>
          <c:order val="1"/>
          <c:tx>
            <c:v>FTE External Contractors</c:v>
          </c:tx>
          <c:spPr>
            <a:solidFill>
              <a:srgbClr val="00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Data!$Z$57:$AB$57</c:f>
              <c:strCache>
                <c:ptCount val="3"/>
                <c:pt idx="0">
                  <c:v>Total</c:v>
                </c:pt>
                <c:pt idx="1">
                  <c:v>Average</c:v>
                </c:pt>
                <c:pt idx="2">
                  <c:v>Median</c:v>
                </c:pt>
              </c:strCache>
            </c:strRef>
          </c:cat>
          <c:val>
            <c:numRef>
              <c:f>Data!$Z$59:$AB$59</c:f>
              <c:numCache>
                <c:formatCode>_ * #,##0_ ;_ * \-#,##0_ ;_ * "-"??_ ;_ @_ </c:formatCode>
                <c:ptCount val="3"/>
                <c:pt idx="0">
                  <c:v>622.5</c:v>
                </c:pt>
                <c:pt idx="1">
                  <c:v>25.9375</c:v>
                </c:pt>
                <c:pt idx="2" formatCode="0">
                  <c:v>21.5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8-4D90-BA7E-19C3DB60A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186496"/>
        <c:axId val="279186888"/>
      </c:barChart>
      <c:catAx>
        <c:axId val="279186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6888"/>
        <c:crosses val="autoZero"/>
        <c:auto val="1"/>
        <c:lblAlgn val="ctr"/>
        <c:lblOffset val="100"/>
        <c:noMultiLvlLbl val="0"/>
      </c:catAx>
      <c:valAx>
        <c:axId val="279186888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79186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369065633896914"/>
          <c:y val="0.18940169563203618"/>
          <c:w val="0.30615992952638327"/>
          <c:h val="0.43329793055599664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640808610989976E-2"/>
          <c:y val="0.14985858585858586"/>
          <c:w val="0.89064334043451709"/>
          <c:h val="0.73560677642567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2010-à-17'!$A$91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B0F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2010-à-17'!$B$91:$C$91</c:f>
              <c:numCache>
                <c:formatCode>0</c:formatCode>
                <c:ptCount val="2"/>
                <c:pt idx="0">
                  <c:v>45.264705882352942</c:v>
                </c:pt>
                <c:pt idx="1">
                  <c:v>18.235294117647058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89-46AC-AB95-AF052FBB0C43}"/>
            </c:ext>
          </c:extLst>
        </c:ser>
        <c:ser>
          <c:idx val="1"/>
          <c:order val="1"/>
          <c:tx>
            <c:strRef>
              <c:f>'Comparaison 2010-à-17'!$A$92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2010-à-17'!$B$92:$C$92</c:f>
              <c:numCache>
                <c:formatCode>0</c:formatCode>
                <c:ptCount val="2"/>
                <c:pt idx="0">
                  <c:v>49.407142857142858</c:v>
                </c:pt>
                <c:pt idx="1">
                  <c:v>28.035714285714285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89-46AC-AB95-AF052FBB0C43}"/>
            </c:ext>
          </c:extLst>
        </c:ser>
        <c:ser>
          <c:idx val="2"/>
          <c:order val="2"/>
          <c:tx>
            <c:strRef>
              <c:f>'Comparaison 2010-à-17'!$A$93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2010-à-17'!$B$93:$C$93</c:f>
              <c:numCache>
                <c:formatCode>0</c:formatCode>
                <c:ptCount val="2"/>
                <c:pt idx="0">
                  <c:v>46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89-46AC-AB95-AF052FBB0C43}"/>
            </c:ext>
          </c:extLst>
        </c:ser>
        <c:ser>
          <c:idx val="3"/>
          <c:order val="3"/>
          <c:tx>
            <c:strRef>
              <c:f>'Comparaison 2010-à-17'!$A$94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2010-à-17'!$B$94:$C$94</c:f>
              <c:numCache>
                <c:formatCode>0</c:formatCode>
                <c:ptCount val="2"/>
                <c:pt idx="0">
                  <c:v>65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89-46AC-AB95-AF052FBB0C43}"/>
            </c:ext>
          </c:extLst>
        </c:ser>
        <c:ser>
          <c:idx val="4"/>
          <c:order val="4"/>
          <c:tx>
            <c:strRef>
              <c:f>'Comparaison 2010-à-17'!$A$95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2010-à-17'!$B$95:$C$95</c:f>
              <c:numCache>
                <c:formatCode>0</c:formatCode>
                <c:ptCount val="2"/>
                <c:pt idx="0">
                  <c:v>77</c:v>
                </c:pt>
                <c:pt idx="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89-46AC-AB95-AF052FBB0C43}"/>
            </c:ext>
          </c:extLst>
        </c:ser>
        <c:ser>
          <c:idx val="5"/>
          <c:order val="5"/>
          <c:tx>
            <c:strRef>
              <c:f>'Comparaison 2010-à-17'!$A$96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2010-à-17'!$B$96:$C$96</c:f>
              <c:numCache>
                <c:formatCode>0</c:formatCode>
                <c:ptCount val="2"/>
                <c:pt idx="0">
                  <c:v>86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489-46AC-AB95-AF052FBB0C43}"/>
            </c:ext>
          </c:extLst>
        </c:ser>
        <c:ser>
          <c:idx val="6"/>
          <c:order val="6"/>
          <c:tx>
            <c:strRef>
              <c:f>'Comparaison 2010-à-17'!$A$97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C709B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008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'Comparaison 2010-à-17'!$B$90:$C$90</c:f>
              <c:strCache>
                <c:ptCount val="2"/>
                <c:pt idx="0">
                  <c:v>FTE employee</c:v>
                </c:pt>
                <c:pt idx="1">
                  <c:v>FTE external contractors</c:v>
                </c:pt>
              </c:strCache>
            </c:strRef>
          </c:cat>
          <c:val>
            <c:numRef>
              <c:f>'Comparaison 2010-à-17'!$B$97:$C$97</c:f>
              <c:numCache>
                <c:formatCode>0</c:formatCode>
                <c:ptCount val="2"/>
                <c:pt idx="0">
                  <c:v>91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489-46AC-AB95-AF052FBB0C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018144"/>
        <c:axId val="210018536"/>
      </c:barChart>
      <c:catAx>
        <c:axId val="21001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018536"/>
        <c:crosses val="autoZero"/>
        <c:auto val="1"/>
        <c:lblAlgn val="ctr"/>
        <c:lblOffset val="100"/>
        <c:noMultiLvlLbl val="0"/>
      </c:catAx>
      <c:valAx>
        <c:axId val="210018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0080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01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212605962929032"/>
          <c:y val="8.8726675123056431E-2"/>
          <c:w val="0.12875975793774233"/>
          <c:h val="0.471305873999792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0099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73758905260129"/>
          <c:y val="0.19480351414406533"/>
          <c:w val="0.85540060584473898"/>
          <c:h val="0.68921660834062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'[MD-survey-answers-2017-CONFIDENTIAL.xlsx]Graphs 2017'!$B$253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baseline="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'[MD-survey-answers-2017-CONFIDENTIAL.xlsx]Graphs 2017'!$A$254:$A$256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'[MD-survey-answers-2017-CONFIDENTIAL.xlsx]Graphs 2017'!$B$254:$B$256</c:f>
              <c:numCache>
                <c:formatCode>_ * #,##0_ ;_ * \-#,##0_ ;_ * "-"??_ ;_ @_ </c:formatCode>
                <c:ptCount val="3"/>
                <c:pt idx="0">
                  <c:v>1903</c:v>
                </c:pt>
                <c:pt idx="1">
                  <c:v>392</c:v>
                </c:pt>
                <c:pt idx="2">
                  <c:v>510.2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43-43F4-A948-BF1D968727DB}"/>
            </c:ext>
          </c:extLst>
        </c:ser>
        <c:ser>
          <c:idx val="1"/>
          <c:order val="1"/>
          <c:tx>
            <c:strRef>
              <c:f>'[MD-survey-answers-2017-CONFIDENTIAL.xlsx]Graphs 2017'!$C$253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baseline="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'[MD-survey-answers-2017-CONFIDENTIAL.xlsx]Graphs 2017'!$A$254:$A$256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'[MD-survey-answers-2017-CONFIDENTIAL.xlsx]Graphs 2017'!$C$254:$C$256</c:f>
              <c:numCache>
                <c:formatCode>_ * #,##0_ ;_ * \-#,##0_ ;_ * "-"??_ ;_ @_ </c:formatCode>
                <c:ptCount val="3"/>
                <c:pt idx="0">
                  <c:v>317.16666666666669</c:v>
                </c:pt>
                <c:pt idx="1">
                  <c:v>98</c:v>
                </c:pt>
                <c:pt idx="2">
                  <c:v>36.442857142857143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43-43F4-A948-BF1D968727DB}"/>
            </c:ext>
          </c:extLst>
        </c:ser>
        <c:ser>
          <c:idx val="2"/>
          <c:order val="2"/>
          <c:tx>
            <c:strRef>
              <c:f>'[MD-survey-answers-2017-CONFIDENTIAL.xlsx]Graphs 2017'!$D$253</c:f>
              <c:strCache>
                <c:ptCount val="1"/>
                <c:pt idx="0">
                  <c:v>Min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baseline="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'[MD-survey-answers-2017-CONFIDENTIAL.xlsx]Graphs 2017'!$A$254:$A$256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'[MD-survey-answers-2017-CONFIDENTIAL.xlsx]Graphs 2017'!$D$254:$D$256</c:f>
              <c:numCache>
                <c:formatCode>General</c:formatCode>
                <c:ptCount val="3"/>
                <c:pt idx="0">
                  <c:v>141</c:v>
                </c:pt>
                <c:pt idx="1">
                  <c:v>51.5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43-43F4-A948-BF1D968727DB}"/>
            </c:ext>
          </c:extLst>
        </c:ser>
        <c:ser>
          <c:idx val="3"/>
          <c:order val="3"/>
          <c:tx>
            <c:strRef>
              <c:f>'[MD-survey-answers-2017-CONFIDENTIAL.xlsx]Graphs 2017'!$E$253</c:f>
              <c:strCache>
                <c:ptCount val="1"/>
                <c:pt idx="0">
                  <c:v>Max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baseline="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'[MD-survey-answers-2017-CONFIDENTIAL.xlsx]Graphs 2017'!$A$254:$A$256</c:f>
              <c:strCache>
                <c:ptCount val="3"/>
                <c:pt idx="0">
                  <c:v>&gt;1000</c:v>
                </c:pt>
                <c:pt idx="1">
                  <c:v>350-1000</c:v>
                </c:pt>
                <c:pt idx="2">
                  <c:v>&lt;350</c:v>
                </c:pt>
              </c:strCache>
            </c:strRef>
          </c:cat>
          <c:val>
            <c:numRef>
              <c:f>'[MD-survey-answers-2017-CONFIDENTIAL.xlsx]Graphs 2017'!$E$254:$E$256</c:f>
              <c:numCache>
                <c:formatCode>General</c:formatCode>
                <c:ptCount val="3"/>
                <c:pt idx="0">
                  <c:v>641</c:v>
                </c:pt>
                <c:pt idx="1">
                  <c:v>150</c:v>
                </c:pt>
                <c:pt idx="2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43-43F4-A948-BF1D96872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998848"/>
        <c:axId val="279999240"/>
      </c:barChart>
      <c:catAx>
        <c:axId val="279998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 baseline="0">
                <a:solidFill>
                  <a:srgbClr val="000080"/>
                </a:solidFill>
              </a:defRPr>
            </a:pPr>
            <a:endParaRPr lang="fr-FR"/>
          </a:p>
        </c:txPr>
        <c:crossAx val="279999240"/>
        <c:crosses val="autoZero"/>
        <c:auto val="1"/>
        <c:lblAlgn val="ctr"/>
        <c:lblOffset val="100"/>
        <c:noMultiLvlLbl val="0"/>
      </c:catAx>
      <c:valAx>
        <c:axId val="279999240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 b="1" baseline="0">
                <a:solidFill>
                  <a:srgbClr val="000080"/>
                </a:solidFill>
              </a:defRPr>
            </a:pPr>
            <a:endParaRPr lang="fr-FR"/>
          </a:p>
        </c:txPr>
        <c:crossAx val="279998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20609923759511"/>
          <c:y val="0.19593358121901433"/>
          <c:w val="0.15076805054540596"/>
          <c:h val="0.40894284047827356"/>
        </c:manualLayout>
      </c:layout>
      <c:overlay val="0"/>
      <c:txPr>
        <a:bodyPr/>
        <a:lstStyle/>
        <a:p>
          <a:pPr>
            <a:defRPr sz="1600" b="1">
              <a:solidFill>
                <a:srgbClr val="000099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Data!$AA$4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7D44-40F4-8154-342A15B154D1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7D44-40F4-8154-342A15B154D1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7D44-40F4-8154-342A15B154D1}"/>
              </c:ext>
            </c:extLst>
          </c:dPt>
          <c:dLbls>
            <c:dLbl>
              <c:idx val="0"/>
              <c:layout>
                <c:manualLayout>
                  <c:x val="0.34823420604202432"/>
                  <c:y val="8.012143482064741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44-40F4-8154-342A15B154D1}"/>
                </c:ext>
              </c:extLst>
            </c:dLbl>
            <c:dLbl>
              <c:idx val="1"/>
              <c:layout>
                <c:manualLayout>
                  <c:x val="-4.5377088913138346E-2"/>
                  <c:y val="-0.18327890267798816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44-40F4-8154-342A15B154D1}"/>
                </c:ext>
              </c:extLst>
            </c:dLbl>
            <c:dLbl>
              <c:idx val="2"/>
              <c:layout>
                <c:manualLayout>
                  <c:x val="-0.32619266316569639"/>
                  <c:y val="5.019632545931758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44-40F4-8154-342A15B154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Data!$A$5:$A$7</c:f>
              <c:strCache>
                <c:ptCount val="3"/>
                <c:pt idx="0">
                  <c:v>AIMDD</c:v>
                </c:pt>
                <c:pt idx="1">
                  <c:v> MDD</c:v>
                </c:pt>
                <c:pt idx="2">
                  <c:v> IVD</c:v>
                </c:pt>
              </c:strCache>
            </c:strRef>
          </c:cat>
          <c:val>
            <c:numRef>
              <c:f>Data!$AA$5:$AA$7</c:f>
              <c:numCache>
                <c:formatCode>_ * #,##0_ ;_ * \-#,##0_ ;_ * "-"??_ ;_ @_ </c:formatCode>
                <c:ptCount val="3"/>
                <c:pt idx="0">
                  <c:v>27.25</c:v>
                </c:pt>
                <c:pt idx="1">
                  <c:v>742.25</c:v>
                </c:pt>
                <c:pt idx="2">
                  <c:v>54.208333333333336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D44-40F4-8154-342A15B154D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Data!$AA$8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E2A6-4D01-BF9C-104EB3CC1C48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E2A6-4D01-BF9C-104EB3CC1C48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E2A6-4D01-BF9C-104EB3CC1C48}"/>
              </c:ext>
            </c:extLst>
          </c:dPt>
          <c:dLbls>
            <c:dLbl>
              <c:idx val="0"/>
              <c:layout>
                <c:manualLayout>
                  <c:x val="-0.123674750424556"/>
                  <c:y val="-0.22614167755227887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A6-4D01-BF9C-104EB3CC1C48}"/>
                </c:ext>
              </c:extLst>
            </c:dLbl>
            <c:dLbl>
              <c:idx val="1"/>
              <c:layout>
                <c:manualLayout>
                  <c:x val="-0.24486715122148192"/>
                  <c:y val="0.21212266828530801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A6-4D01-BF9C-104EB3CC1C48}"/>
                </c:ext>
              </c:extLst>
            </c:dLbl>
            <c:dLbl>
              <c:idx val="2"/>
              <c:layout>
                <c:manualLayout>
                  <c:x val="-0.32177851806985663"/>
                  <c:y val="1.6698140248528892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2A6-4D01-BF9C-104EB3CC1C48}"/>
                </c:ext>
              </c:extLst>
            </c:dLbl>
            <c:dLbl>
              <c:idx val="3"/>
              <c:layout>
                <c:manualLayout>
                  <c:x val="0.32781021603068849"/>
                  <c:y val="5.9460621490836127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000080"/>
                        </a:solidFill>
                      </a:rPr>
                      <a:t>Annex 5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A6-4D01-BF9C-104EB3CC1C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Data!$A$9:$A$12</c:f>
              <c:strCache>
                <c:ptCount val="4"/>
                <c:pt idx="0">
                  <c:v>Annex 2 </c:v>
                </c:pt>
                <c:pt idx="1">
                  <c:v>Annex 3</c:v>
                </c:pt>
                <c:pt idx="2">
                  <c:v>Annex 4</c:v>
                </c:pt>
                <c:pt idx="3">
                  <c:v>Annex 5</c:v>
                </c:pt>
              </c:strCache>
            </c:strRef>
          </c:cat>
          <c:val>
            <c:numRef>
              <c:f>Data!$AA$9:$AA$12</c:f>
              <c:numCache>
                <c:formatCode>_ * #,##0_ ;_ * \-#,##0_ ;_ * "-"??_ ;_ @_ </c:formatCode>
                <c:ptCount val="4"/>
                <c:pt idx="0">
                  <c:v>13.75</c:v>
                </c:pt>
                <c:pt idx="1">
                  <c:v>1.1666666666666667</c:v>
                </c:pt>
                <c:pt idx="2">
                  <c:v>0</c:v>
                </c:pt>
                <c:pt idx="3">
                  <c:v>0.29166666666666669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2A6-4D01-BF9C-104EB3CC1C4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Data!$AA$13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000080"/>
              </a:solidFill>
            </c:spPr>
            <c:extLst>
              <c:ext xmlns:c16="http://schemas.microsoft.com/office/drawing/2014/chart" uri="{C3380CC4-5D6E-409C-BE32-E72D297353CC}">
                <c16:uniqueId val="{00000001-F5B9-4515-99B7-F257F0BBB949}"/>
              </c:ext>
            </c:extLst>
          </c:dPt>
          <c:dPt>
            <c:idx val="1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5B9-4515-99B7-F257F0BBB949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5-F5B9-4515-99B7-F257F0BBB949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F5B9-4515-99B7-F257F0BBB949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9-F5B9-4515-99B7-F257F0BBB949}"/>
              </c:ext>
            </c:extLst>
          </c:dPt>
          <c:dPt>
            <c:idx val="5"/>
            <c:bubble3D val="0"/>
            <c:spPr>
              <a:solidFill>
                <a:srgbClr val="00FFCC"/>
              </a:solidFill>
            </c:spPr>
            <c:extLst>
              <c:ext xmlns:c16="http://schemas.microsoft.com/office/drawing/2014/chart" uri="{C3380CC4-5D6E-409C-BE32-E72D297353CC}">
                <c16:uniqueId val="{0000000B-F5B9-4515-99B7-F257F0BBB949}"/>
              </c:ext>
            </c:extLst>
          </c:dPt>
          <c:dPt>
            <c:idx val="6"/>
            <c:bubble3D val="0"/>
            <c:spPr>
              <a:solidFill>
                <a:srgbClr val="0099FF"/>
              </a:solidFill>
            </c:spPr>
            <c:extLst>
              <c:ext xmlns:c16="http://schemas.microsoft.com/office/drawing/2014/chart" uri="{C3380CC4-5D6E-409C-BE32-E72D297353CC}">
                <c16:uniqueId val="{0000000D-F5B9-4515-99B7-F257F0BBB949}"/>
              </c:ext>
            </c:extLst>
          </c:dPt>
          <c:dLbls>
            <c:dLbl>
              <c:idx val="0"/>
              <c:layout>
                <c:manualLayout>
                  <c:x val="-0.1515672674530894"/>
                  <c:y val="1.7825208289641761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B9-4515-99B7-F257F0BBB949}"/>
                </c:ext>
              </c:extLst>
            </c:dLbl>
            <c:dLbl>
              <c:idx val="1"/>
              <c:layout>
                <c:manualLayout>
                  <c:x val="0.10750181444014009"/>
                  <c:y val="-0.22120176751515214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bg1"/>
                        </a:solidFill>
                      </a:rPr>
                      <a:t>Annex 5
24%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B9-4515-99B7-F257F0BBB949}"/>
                </c:ext>
              </c:extLst>
            </c:dLbl>
            <c:dLbl>
              <c:idx val="2"/>
              <c:layout>
                <c:manualLayout>
                  <c:x val="-2.1915370340889959E-2"/>
                  <c:y val="0.1760220650384803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B9-4515-99B7-F257F0BBB949}"/>
                </c:ext>
              </c:extLst>
            </c:dLbl>
            <c:dLbl>
              <c:idx val="3"/>
              <c:layout>
                <c:manualLayout>
                  <c:x val="-0.13000966028452016"/>
                  <c:y val="0.1283464566929133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B9-4515-99B7-F257F0BBB949}"/>
                </c:ext>
              </c:extLst>
            </c:dLbl>
            <c:dLbl>
              <c:idx val="4"/>
              <c:layout>
                <c:manualLayout>
                  <c:x val="-4.5144349293621412E-2"/>
                  <c:y val="2.98986991032900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B9-4515-99B7-F257F0BBB9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Data!$A$14:$A$20</c:f>
              <c:strCache>
                <c:ptCount val="7"/>
                <c:pt idx="0">
                  <c:v>Annex 2</c:v>
                </c:pt>
                <c:pt idx="1">
                  <c:v>Annex 5</c:v>
                </c:pt>
                <c:pt idx="2">
                  <c:v>Annex 6</c:v>
                </c:pt>
                <c:pt idx="3">
                  <c:v>Annex 4</c:v>
                </c:pt>
                <c:pt idx="4">
                  <c:v>Annex 3</c:v>
                </c:pt>
                <c:pt idx="5">
                  <c:v>EC design examination</c:v>
                </c:pt>
                <c:pt idx="6">
                  <c:v>EC design examination including combination product</c:v>
                </c:pt>
              </c:strCache>
            </c:strRef>
          </c:cat>
          <c:val>
            <c:numRef>
              <c:f>Data!$AA$14:$AA$20</c:f>
              <c:numCache>
                <c:formatCode>_ * #,##0_ ;_ * \-#,##0_ ;_ * "-"??_ ;_ @_ </c:formatCode>
                <c:ptCount val="7"/>
                <c:pt idx="0">
                  <c:v>362.45833333333331</c:v>
                </c:pt>
                <c:pt idx="1">
                  <c:v>199.91666666666666</c:v>
                </c:pt>
                <c:pt idx="2">
                  <c:v>6.25</c:v>
                </c:pt>
                <c:pt idx="3">
                  <c:v>16.958333333333332</c:v>
                </c:pt>
                <c:pt idx="4">
                  <c:v>5.041666666666667</c:v>
                </c:pt>
                <c:pt idx="5">
                  <c:v>167.16666666666666</c:v>
                </c:pt>
                <c:pt idx="6">
                  <c:v>11.125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5B9-4515-99B7-F257F0BBB94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1"/>
          <c:order val="0"/>
          <c:tx>
            <c:strRef>
              <c:f>Data!$AA$21</c:f>
              <c:strCache>
                <c:ptCount val="1"/>
                <c:pt idx="0">
                  <c:v> -   </c:v>
                </c:pt>
              </c:strCache>
            </c:strRef>
          </c:tx>
          <c:dPt>
            <c:idx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1-56A1-4465-ACCB-5F118BE20F3E}"/>
              </c:ext>
            </c:extLst>
          </c:dPt>
          <c:dPt>
            <c:idx val="1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3-56A1-4465-ACCB-5F118BE20F3E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56A1-4465-ACCB-5F118BE20F3E}"/>
              </c:ext>
            </c:extLst>
          </c:dPt>
          <c:dLbls>
            <c:dLbl>
              <c:idx val="0"/>
              <c:layout>
                <c:manualLayout>
                  <c:x val="-0.11348536786096043"/>
                  <c:y val="0.220356888367961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1-4465-ACCB-5F118BE20F3E}"/>
                </c:ext>
              </c:extLst>
            </c:dLbl>
            <c:dLbl>
              <c:idx val="1"/>
              <c:layout>
                <c:manualLayout>
                  <c:x val="0.1648585701912301"/>
                  <c:y val="-0.25044866480530331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1-4465-ACCB-5F118BE20F3E}"/>
                </c:ext>
              </c:extLst>
            </c:dLbl>
            <c:dLbl>
              <c:idx val="2"/>
              <c:layout>
                <c:manualLayout>
                  <c:x val="-0.21006923553160506"/>
                  <c:y val="1.5811892126622859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1800" b="1">
                      <a:solidFill>
                        <a:srgbClr val="000080"/>
                      </a:solidFill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A1-4465-ACCB-5F118BE20F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Data!$A$22:$A$24</c:f>
              <c:strCache>
                <c:ptCount val="3"/>
                <c:pt idx="0">
                  <c:v>Annex 3</c:v>
                </c:pt>
                <c:pt idx="1">
                  <c:v>Annex 4 </c:v>
                </c:pt>
                <c:pt idx="2">
                  <c:v>Annex 7</c:v>
                </c:pt>
              </c:strCache>
            </c:strRef>
          </c:cat>
          <c:val>
            <c:numRef>
              <c:f>Data!$AA$22:$AA$24</c:f>
              <c:numCache>
                <c:formatCode>_ * #,##0_ ;_ * \-#,##0_ ;_ * "-"??_ ;_ @_ </c:formatCode>
                <c:ptCount val="3"/>
                <c:pt idx="0">
                  <c:v>10.458333333333334</c:v>
                </c:pt>
                <c:pt idx="1">
                  <c:v>40.25</c:v>
                </c:pt>
                <c:pt idx="2">
                  <c:v>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A1-4465-ACCB-5F118BE20F3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306362566748"/>
          <c:y val="0.16034470691163605"/>
          <c:w val="0.84453774097203371"/>
          <c:h val="0.668648118985126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Data!$A$26</c:f>
              <c:strCache>
                <c:ptCount val="1"/>
                <c:pt idx="0">
                  <c:v>New certificates issued in 2017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FAB3-415C-B89D-CD86440585A4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3-FAB3-415C-B89D-CD86440585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Data!$AC$26:$AD$26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  <c:extLst xmlns:c15="http://schemas.microsoft.com/office/drawing/2012/chart"/>
            </c:strRef>
          </c:cat>
          <c:val>
            <c:numRef>
              <c:f>Data!$Z$26:$AA$26</c:f>
              <c:numCache>
                <c:formatCode>_ * #,##0_ ;_ * \-#,##0_ ;_ * "-"??_ ;_ @_ </c:formatCode>
                <c:ptCount val="2"/>
                <c:pt idx="0">
                  <c:v>3847</c:v>
                </c:pt>
                <c:pt idx="1">
                  <c:v>160.29166666666666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B3-415C-B89D-CD8644058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4536080"/>
        <c:axId val="284536472"/>
      </c:barChart>
      <c:catAx>
        <c:axId val="284536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84536472"/>
        <c:crosses val="autoZero"/>
        <c:auto val="1"/>
        <c:lblAlgn val="ctr"/>
        <c:lblOffset val="100"/>
        <c:noMultiLvlLbl val="0"/>
      </c:catAx>
      <c:valAx>
        <c:axId val="284536472"/>
        <c:scaling>
          <c:orientation val="minMax"/>
        </c:scaling>
        <c:delete val="0"/>
        <c:axPos val="l"/>
        <c:majorGridlines>
          <c:spPr>
            <a:ln>
              <a:solidFill>
                <a:srgbClr val="000080"/>
              </a:solidFill>
              <a:prstDash val="dash"/>
            </a:ln>
          </c:spPr>
        </c:majorGridlines>
        <c:numFmt formatCode="_ * #,##0_ ;_ * \-#,##0_ ;_ * &quot;-&quot;??_ ;_ @_ " sourceLinked="1"/>
        <c:majorTickMark val="out"/>
        <c:minorTickMark val="none"/>
        <c:tickLblPos val="nextTo"/>
        <c:spPr>
          <a:ln>
            <a:solidFill>
              <a:srgbClr val="000080"/>
            </a:solidFill>
          </a:ln>
        </c:spPr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84536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5922014433043"/>
          <c:y val="0.17555754553384065"/>
          <c:w val="0.86304074245087714"/>
          <c:h val="0.737029290477116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'Comparaison 2010-à-17'!$A$32</c:f>
              <c:strCache>
                <c:ptCount val="1"/>
                <c:pt idx="0">
                  <c:v>2010</c:v>
                </c:pt>
              </c:strCache>
            </c:strRef>
          </c:tx>
          <c:spPr>
            <a:pattFill prst="lgCheck">
              <a:fgClr>
                <a:srgbClr val="0099FF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2010-à-17'!$B$32:$C$32</c:f>
              <c:numCache>
                <c:formatCode>General</c:formatCode>
                <c:ptCount val="2"/>
                <c:pt idx="0" formatCode="_ * #,##0_ ;_ * \-#,##0_ ;_ * &quot;-&quot;??_ ;_ @_ ">
                  <c:v>6993</c:v>
                </c:pt>
                <c:pt idx="1">
                  <c:v>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6-4118-94B2-19ADDB09FEA2}"/>
            </c:ext>
          </c:extLst>
        </c:ser>
        <c:ser>
          <c:idx val="1"/>
          <c:order val="1"/>
          <c:tx>
            <c:strRef>
              <c:f>'Comparaison 2010-à-17'!$A$33</c:f>
              <c:strCache>
                <c:ptCount val="1"/>
                <c:pt idx="0">
                  <c:v>2012</c:v>
                </c:pt>
              </c:strCache>
            </c:strRef>
          </c:tx>
          <c:spPr>
            <a:pattFill prst="lgCheck">
              <a:fgClr>
                <a:srgbClr val="FF9900"/>
              </a:fgClr>
              <a:bgClr>
                <a:schemeClr val="bg1"/>
              </a:bgClr>
            </a:patt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2010-à-17'!$B$33:$C$33</c:f>
              <c:numCache>
                <c:formatCode>0</c:formatCode>
                <c:ptCount val="2"/>
                <c:pt idx="0" formatCode="_ * #,##0_ ;_ * \-#,##0_ ;_ * &quot;-&quot;??_ ;_ @_ ">
                  <c:v>3120</c:v>
                </c:pt>
                <c:pt idx="1">
                  <c:v>111.42857142857143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06-4118-94B2-19ADDB09FEA2}"/>
            </c:ext>
          </c:extLst>
        </c:ser>
        <c:ser>
          <c:idx val="2"/>
          <c:order val="2"/>
          <c:tx>
            <c:strRef>
              <c:f>'Comparaison 2010-à-17'!$A$34</c:f>
              <c:strCache>
                <c:ptCount val="1"/>
                <c:pt idx="0">
                  <c:v>2013</c:v>
                </c:pt>
              </c:strCache>
            </c:strRef>
          </c:tx>
          <c:spPr>
            <a:pattFill prst="lgCheck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1.7123234570920729E-3"/>
                  <c:y val="-3.2950239948663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06-4118-94B2-19ADDB09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2010-à-17'!$B$34:$C$34</c:f>
              <c:numCache>
                <c:formatCode>General</c:formatCode>
                <c:ptCount val="2"/>
                <c:pt idx="0" formatCode="_ * #,##0_ ;_ * \-#,##0_ ;_ * &quot;-&quot;??_ ;_ @_ ">
                  <c:v>5061</c:v>
                </c:pt>
                <c:pt idx="1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06-4118-94B2-19ADDB09FEA2}"/>
            </c:ext>
          </c:extLst>
        </c:ser>
        <c:ser>
          <c:idx val="3"/>
          <c:order val="3"/>
          <c:tx>
            <c:strRef>
              <c:f>'Comparaison 2010-à-17'!$A$35</c:f>
              <c:strCache>
                <c:ptCount val="1"/>
                <c:pt idx="0">
                  <c:v>2014</c:v>
                </c:pt>
              </c:strCache>
            </c:strRef>
          </c:tx>
          <c:spPr>
            <a:pattFill prst="lgCheck">
              <a:fgClr>
                <a:srgbClr val="7030A0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-5.1369703712762817E-3"/>
                  <c:y val="-3.9425697208915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06-4118-94B2-19ADDB09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2010-à-17'!$B$35:$C$35</c:f>
              <c:numCache>
                <c:formatCode>0</c:formatCode>
                <c:ptCount val="2"/>
                <c:pt idx="0" formatCode="_ * #,##0_ ;_ * \-#,##0_ ;_ * &quot;-&quot;??_ ;_ @_ ">
                  <c:v>4535</c:v>
                </c:pt>
                <c:pt idx="1">
                  <c:v>181.4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06-4118-94B2-19ADDB09FEA2}"/>
            </c:ext>
          </c:extLst>
        </c:ser>
        <c:ser>
          <c:idx val="4"/>
          <c:order val="4"/>
          <c:tx>
            <c:strRef>
              <c:f>'Comparaison 2010-à-17'!$A$36</c:f>
              <c:strCache>
                <c:ptCount val="1"/>
                <c:pt idx="0">
                  <c:v>2015</c:v>
                </c:pt>
              </c:strCache>
            </c:strRef>
          </c:tx>
          <c:spPr>
            <a:pattFill prst="lgCheck">
              <a:fgClr>
                <a:srgbClr val="FD91E8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1.2495916378211444E-3"/>
                  <c:y val="-1.973987471990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06-4118-94B2-19ADDB09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2010-à-17'!$B$36:$C$36</c:f>
              <c:numCache>
                <c:formatCode>0</c:formatCode>
                <c:ptCount val="2"/>
                <c:pt idx="0" formatCode="_ * #,##0_ ;_ * \-#,##0_ ;_ * &quot;-&quot;??_ ;_ @_ ">
                  <c:v>4480</c:v>
                </c:pt>
                <c:pt idx="1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06-4118-94B2-19ADDB09FEA2}"/>
            </c:ext>
          </c:extLst>
        </c:ser>
        <c:ser>
          <c:idx val="5"/>
          <c:order val="5"/>
          <c:tx>
            <c:strRef>
              <c:f>'Comparaison 2010-à-17'!$A$37</c:f>
              <c:strCache>
                <c:ptCount val="1"/>
                <c:pt idx="0">
                  <c:v>2016</c:v>
                </c:pt>
              </c:strCache>
            </c:strRef>
          </c:tx>
          <c:spPr>
            <a:pattFill prst="lgCheck">
              <a:fgClr>
                <a:srgbClr val="0101FF"/>
              </a:fgClr>
              <a:bgClr>
                <a:schemeClr val="bg1"/>
              </a:bgClr>
            </a:pattFill>
          </c:spPr>
          <c:invertIfNegative val="0"/>
          <c:dLbls>
            <c:dLbl>
              <c:idx val="0"/>
              <c:layout>
                <c:manualLayout>
                  <c:x val="8.5616172854603642E-3"/>
                  <c:y val="-2.4712679961497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06-4118-94B2-19ADDB09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2010-à-17'!$B$37:$C$37</c:f>
              <c:numCache>
                <c:formatCode>General</c:formatCode>
                <c:ptCount val="2"/>
                <c:pt idx="0" formatCode="_ * #,##0_ ;_ * \-#,##0_ ;_ * &quot;-&quot;??_ ;_ @_ ">
                  <c:v>4098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206-4118-94B2-19ADDB09FEA2}"/>
            </c:ext>
          </c:extLst>
        </c:ser>
        <c:ser>
          <c:idx val="6"/>
          <c:order val="6"/>
          <c:tx>
            <c:strRef>
              <c:f>'Comparaison 2010-à-17'!$A$38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C709B0"/>
            </a:solidFill>
          </c:spPr>
          <c:invertIfNegative val="0"/>
          <c:dLbls>
            <c:dLbl>
              <c:idx val="0"/>
              <c:layout>
                <c:manualLayout>
                  <c:x val="1.8974296676622798E-2"/>
                  <c:y val="-2.7458533290552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06-4118-94B2-19ADDB09F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008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'Comparaison 2010-à-17'!$B$31:$C$31</c:f>
              <c:strCache>
                <c:ptCount val="2"/>
                <c:pt idx="0">
                  <c:v>Total</c:v>
                </c:pt>
                <c:pt idx="1">
                  <c:v>Average</c:v>
                </c:pt>
              </c:strCache>
            </c:strRef>
          </c:cat>
          <c:val>
            <c:numRef>
              <c:f>'Comparaison 2010-à-17'!$B$38:$C$38</c:f>
              <c:numCache>
                <c:formatCode>General</c:formatCode>
                <c:ptCount val="2"/>
                <c:pt idx="0" formatCode="_ * #,##0_ ;_ * \-#,##0_ ;_ * &quot;-&quot;??_ ;_ @_ ">
                  <c:v>3847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206-4118-94B2-19ADDB09FE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00920"/>
        <c:axId val="209901312"/>
      </c:barChart>
      <c:catAx>
        <c:axId val="209900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901312"/>
        <c:crosses val="autoZero"/>
        <c:auto val="1"/>
        <c:lblAlgn val="ctr"/>
        <c:lblOffset val="100"/>
        <c:noMultiLvlLbl val="0"/>
      </c:catAx>
      <c:valAx>
        <c:axId val="209901312"/>
        <c:scaling>
          <c:orientation val="minMax"/>
        </c:scaling>
        <c:delete val="0"/>
        <c:axPos val="l"/>
        <c:majorGridlines/>
        <c:numFmt formatCode="_ * #,##0_ ;_ * \-#,##0_ ;_ * &quot;-&quot;??_ ;_ @_ 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0080"/>
                </a:solidFill>
              </a:defRPr>
            </a:pPr>
            <a:endParaRPr lang="fr-FR"/>
          </a:p>
        </c:txPr>
        <c:crossAx val="209900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137066638909944"/>
          <c:y val="0.16651827527547178"/>
          <c:w val="9.4627616794066755E-2"/>
          <c:h val="0.57252481443941083"/>
        </c:manualLayout>
      </c:layout>
      <c:overlay val="0"/>
      <c:txPr>
        <a:bodyPr/>
        <a:lstStyle/>
        <a:p>
          <a:pPr>
            <a:defRPr sz="1600" b="1">
              <a:solidFill>
                <a:srgbClr val="000080"/>
              </a:solidFill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0.56806</cdr:x>
      <cdr:y>0.19189</cdr:y>
    </cdr:from>
    <cdr:to>
      <cdr:x>1</cdr:x>
      <cdr:y>0.43618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464496" y="931244"/>
          <a:ext cx="3394720" cy="1185588"/>
        </a:xfrm>
        <a:prstGeom xmlns:a="http://schemas.openxmlformats.org/drawingml/2006/main" prst="rect">
          <a:avLst/>
        </a:prstGeom>
        <a:solidFill xmlns:a="http://schemas.openxmlformats.org/drawingml/2006/main">
          <a:srgbClr val="A3E7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600" b="1" u="sng" dirty="0" err="1">
              <a:solidFill>
                <a:srgbClr val="000080"/>
              </a:solidFill>
              <a:latin typeface="+mn-lt"/>
            </a:rPr>
            <a:t>Numbers</a:t>
          </a:r>
          <a:r>
            <a:rPr lang="fr-BE" sz="1600" b="1" u="sng" dirty="0">
              <a:solidFill>
                <a:srgbClr val="000080"/>
              </a:solidFill>
              <a:latin typeface="+mn-lt"/>
            </a:rPr>
            <a:t> of </a:t>
          </a:r>
          <a:r>
            <a:rPr lang="fr-BE" sz="1600" b="1" u="sng" dirty="0" err="1">
              <a:solidFill>
                <a:srgbClr val="000080"/>
              </a:solidFill>
              <a:latin typeface="+mn-lt"/>
            </a:rPr>
            <a:t>certificate</a:t>
          </a:r>
          <a:r>
            <a:rPr lang="fr-BE" sz="1600" b="1" u="sng" dirty="0">
              <a:solidFill>
                <a:srgbClr val="000080"/>
              </a:solidFill>
              <a:latin typeface="+mn-lt"/>
            </a:rPr>
            <a:t> by 24 </a:t>
          </a:r>
          <a:r>
            <a:rPr lang="fr-BE" sz="1600" b="1" u="sng" dirty="0" err="1">
              <a:solidFill>
                <a:srgbClr val="000080"/>
              </a:solidFill>
              <a:latin typeface="+mn-lt"/>
            </a:rPr>
            <a:t>NBs</a:t>
          </a:r>
          <a:endParaRPr lang="fr-BE" sz="1600" b="1" u="sng" dirty="0">
            <a:solidFill>
              <a:srgbClr val="000080"/>
            </a:solidFill>
            <a:latin typeface="+mn-lt"/>
          </a:endParaRPr>
        </a:p>
        <a:p xmlns:a="http://schemas.openxmlformats.org/drawingml/2006/main">
          <a:r>
            <a:rPr lang="fr-BE" sz="1600" b="1" dirty="0" smtClean="0">
              <a:solidFill>
                <a:srgbClr val="000080"/>
              </a:solidFill>
              <a:latin typeface="+mn-lt"/>
            </a:rPr>
            <a:t>&gt; </a:t>
          </a:r>
          <a:r>
            <a:rPr lang="fr-BE" sz="1600" b="1" dirty="0">
              <a:solidFill>
                <a:srgbClr val="000080"/>
              </a:solidFill>
              <a:latin typeface="+mn-lt"/>
            </a:rPr>
            <a:t>1</a:t>
          </a:r>
          <a:r>
            <a:rPr lang="fr-BE" sz="1600" b="1" baseline="0" dirty="0">
              <a:solidFill>
                <a:srgbClr val="000080"/>
              </a:solidFill>
              <a:latin typeface="+mn-lt"/>
            </a:rPr>
            <a:t> 000: 	  </a:t>
          </a:r>
          <a:r>
            <a:rPr lang="fr-BE" sz="1600" b="1" baseline="0" dirty="0" smtClean="0">
              <a:solidFill>
                <a:srgbClr val="000080"/>
              </a:solidFill>
              <a:latin typeface="+mn-lt"/>
            </a:rPr>
            <a:t>     6 </a:t>
          </a:r>
          <a:r>
            <a:rPr lang="fr-BE" sz="1600" b="1" baseline="0" dirty="0" err="1">
              <a:solidFill>
                <a:srgbClr val="000080"/>
              </a:solidFill>
              <a:latin typeface="+mn-lt"/>
            </a:rPr>
            <a:t>NBs</a:t>
          </a:r>
          <a:endParaRPr lang="fr-BE" sz="1600" b="1" baseline="0" dirty="0">
            <a:solidFill>
              <a:srgbClr val="000080"/>
            </a:solidFill>
            <a:latin typeface="+mn-lt"/>
          </a:endParaRPr>
        </a:p>
        <a:p xmlns:a="http://schemas.openxmlformats.org/drawingml/2006/main">
          <a:r>
            <a:rPr lang="fr-BE" sz="1600" b="1" baseline="0" dirty="0" smtClean="0">
              <a:solidFill>
                <a:srgbClr val="000080"/>
              </a:solidFill>
              <a:latin typeface="+mn-lt"/>
            </a:rPr>
            <a:t>350 </a:t>
          </a:r>
          <a:r>
            <a:rPr lang="fr-BE" sz="1600" b="1" baseline="0" dirty="0">
              <a:solidFill>
                <a:srgbClr val="000080"/>
              </a:solidFill>
              <a:latin typeface="+mn-lt"/>
            </a:rPr>
            <a:t>- 1 000:    4 </a:t>
          </a:r>
          <a:r>
            <a:rPr lang="fr-BE" sz="1600" b="1" baseline="0" dirty="0" err="1">
              <a:solidFill>
                <a:srgbClr val="000080"/>
              </a:solidFill>
              <a:latin typeface="+mn-lt"/>
            </a:rPr>
            <a:t>NBs</a:t>
          </a:r>
          <a:endParaRPr lang="fr-BE" sz="1600" b="1" baseline="0" dirty="0">
            <a:solidFill>
              <a:srgbClr val="000080"/>
            </a:solidFill>
            <a:latin typeface="+mn-lt"/>
          </a:endParaRPr>
        </a:p>
        <a:p xmlns:a="http://schemas.openxmlformats.org/drawingml/2006/main">
          <a:r>
            <a:rPr lang="fr-BE" sz="1600" b="1" baseline="0" dirty="0" smtClean="0">
              <a:solidFill>
                <a:srgbClr val="000080"/>
              </a:solidFill>
              <a:latin typeface="+mn-lt"/>
            </a:rPr>
            <a:t>&lt; </a:t>
          </a:r>
          <a:r>
            <a:rPr lang="fr-BE" sz="1600" b="1" baseline="0" dirty="0">
              <a:solidFill>
                <a:srgbClr val="000080"/>
              </a:solidFill>
              <a:latin typeface="+mn-lt"/>
            </a:rPr>
            <a:t>350: </a:t>
          </a:r>
          <a:r>
            <a:rPr lang="fr-BE" sz="1600" b="1" baseline="0">
              <a:solidFill>
                <a:srgbClr val="000080"/>
              </a:solidFill>
              <a:latin typeface="+mn-lt"/>
            </a:rPr>
            <a:t>	</a:t>
          </a:r>
          <a:r>
            <a:rPr lang="fr-BE" sz="1600" b="1" baseline="0" smtClean="0">
              <a:solidFill>
                <a:srgbClr val="000080"/>
              </a:solidFill>
              <a:latin typeface="+mn-lt"/>
            </a:rPr>
            <a:t>     14 </a:t>
          </a:r>
          <a:r>
            <a:rPr lang="fr-BE" sz="1600" b="1" baseline="0" dirty="0" err="1">
              <a:solidFill>
                <a:srgbClr val="000080"/>
              </a:solidFill>
              <a:latin typeface="+mn-lt"/>
            </a:rPr>
            <a:t>NBs</a:t>
          </a:r>
          <a:endParaRPr lang="fr-BE" sz="1600" b="1" dirty="0">
            <a:solidFill>
              <a:srgbClr val="000080"/>
            </a:solidFill>
            <a:latin typeface="+mn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0.70888</cdr:x>
      <cdr:y>0.80401</cdr:y>
    </cdr:from>
    <cdr:to>
      <cdr:x>0.98982</cdr:x>
      <cdr:y>1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4668414" y="2867228"/>
          <a:ext cx="1850155" cy="698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400" i="1" u="sng" dirty="0">
              <a:solidFill>
                <a:srgbClr val="000080"/>
              </a:solidFill>
            </a:rPr>
            <a:t>EC design </a:t>
          </a:r>
          <a:r>
            <a:rPr lang="fr-BE" sz="1400" i="1" u="sng" dirty="0" err="1">
              <a:solidFill>
                <a:srgbClr val="000080"/>
              </a:solidFill>
            </a:rPr>
            <a:t>examination</a:t>
          </a:r>
          <a:endParaRPr lang="fr-BE" sz="1400" i="1" u="sng" dirty="0">
            <a:solidFill>
              <a:srgbClr val="000080"/>
            </a:solidFill>
          </a:endParaRPr>
        </a:p>
        <a:p xmlns:a="http://schemas.openxmlformats.org/drawingml/2006/main">
          <a:r>
            <a:rPr lang="fr-BE" sz="1400" i="1" u="sng" dirty="0" err="1">
              <a:solidFill>
                <a:srgbClr val="000080"/>
              </a:solidFill>
            </a:rPr>
            <a:t>with</a:t>
          </a:r>
          <a:r>
            <a:rPr lang="fr-BE" sz="1400" i="1" u="sng" dirty="0">
              <a:solidFill>
                <a:srgbClr val="000080"/>
              </a:solidFill>
            </a:rPr>
            <a:t> </a:t>
          </a:r>
          <a:r>
            <a:rPr lang="fr-BE" sz="1400" i="1" u="sng" dirty="0" err="1">
              <a:solidFill>
                <a:srgbClr val="000080"/>
              </a:solidFill>
            </a:rPr>
            <a:t>drug</a:t>
          </a:r>
          <a:r>
            <a:rPr lang="fr-BE" sz="1400" i="1" u="sng" dirty="0">
              <a:solidFill>
                <a:srgbClr val="000080"/>
              </a:solidFill>
            </a:rPr>
            <a:t> consultation</a:t>
          </a:r>
          <a:r>
            <a:rPr lang="fr-BE" sz="1400" i="1" dirty="0">
              <a:solidFill>
                <a:srgbClr val="000080"/>
              </a:solidFill>
            </a:rPr>
            <a:t>: </a:t>
          </a:r>
        </a:p>
        <a:p xmlns:a="http://schemas.openxmlformats.org/drawingml/2006/main">
          <a:r>
            <a:rPr lang="fr-BE" sz="1400" i="1" dirty="0" err="1">
              <a:solidFill>
                <a:srgbClr val="000080"/>
              </a:solidFill>
            </a:rPr>
            <a:t>answers</a:t>
          </a:r>
          <a:r>
            <a:rPr lang="fr-BE" sz="1400" i="1" dirty="0">
              <a:solidFill>
                <a:srgbClr val="000080"/>
              </a:solidFill>
            </a:rPr>
            <a:t> </a:t>
          </a:r>
          <a:r>
            <a:rPr lang="fr-BE" sz="1400" i="1" dirty="0" err="1">
              <a:solidFill>
                <a:srgbClr val="000080"/>
              </a:solidFill>
            </a:rPr>
            <a:t>from</a:t>
          </a:r>
          <a:r>
            <a:rPr lang="fr-BE" sz="1400" i="1" dirty="0">
              <a:solidFill>
                <a:srgbClr val="000080"/>
              </a:solidFill>
            </a:rPr>
            <a:t> 5 </a:t>
          </a:r>
          <a:r>
            <a:rPr lang="fr-BE" sz="1400" i="1" dirty="0" err="1">
              <a:solidFill>
                <a:srgbClr val="000080"/>
              </a:solidFill>
            </a:rPr>
            <a:t>NBs</a:t>
          </a:r>
          <a:endParaRPr lang="fr-BE" sz="1400" i="1" dirty="0">
            <a:solidFill>
              <a:srgbClr val="00008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0.71489</cdr:x>
      <cdr:y>0.37604</cdr:y>
    </cdr:from>
    <cdr:to>
      <cdr:x>0.95787</cdr:x>
      <cdr:y>0.79109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878580" y="1028700"/>
          <a:ext cx="1318260" cy="1135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0.79073</cdr:x>
      <cdr:y>0.39554</cdr:y>
    </cdr:from>
    <cdr:to>
      <cdr:x>0.96348</cdr:x>
      <cdr:y>0.88301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4290060" y="1082040"/>
          <a:ext cx="937260" cy="1333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0.6696</cdr:x>
      <cdr:y>0</cdr:y>
    </cdr:from>
    <cdr:to>
      <cdr:x>1</cdr:x>
      <cdr:y>0.9695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5159172" y="-1952623"/>
          <a:ext cx="2545684" cy="4363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BE" sz="1600" u="sng" dirty="0" err="1">
              <a:solidFill>
                <a:srgbClr val="000080"/>
              </a:solidFill>
            </a:rPr>
            <a:t>Reasons</a:t>
          </a:r>
          <a:r>
            <a:rPr lang="fr-BE" sz="1600" u="sng" dirty="0">
              <a:solidFill>
                <a:srgbClr val="000080"/>
              </a:solidFill>
            </a:rPr>
            <a:t> for </a:t>
          </a:r>
          <a:r>
            <a:rPr lang="fr-BE" sz="1600" u="sng" dirty="0" err="1">
              <a:solidFill>
                <a:srgbClr val="000080"/>
              </a:solidFill>
            </a:rPr>
            <a:t>withdrawing</a:t>
          </a:r>
          <a:r>
            <a:rPr lang="fr-BE" sz="1600" dirty="0">
              <a:solidFill>
                <a:srgbClr val="000080"/>
              </a:solidFill>
            </a:rPr>
            <a:t>:</a:t>
          </a: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smtClean="0">
              <a:solidFill>
                <a:srgbClr val="000080"/>
              </a:solidFill>
            </a:rPr>
            <a:t>suspension</a:t>
          </a:r>
          <a:r>
            <a:rPr lang="fr-BE" sz="1500" dirty="0">
              <a:solidFill>
                <a:srgbClr val="000080"/>
              </a:solidFill>
            </a:rPr>
            <a:t>, </a:t>
          </a:r>
          <a:endParaRPr lang="fr-BE" sz="150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err="1" smtClean="0">
              <a:solidFill>
                <a:srgbClr val="000080"/>
              </a:solidFill>
            </a:rPr>
            <a:t>closure</a:t>
          </a:r>
          <a:r>
            <a:rPr lang="fr-BE" sz="1500" dirty="0" smtClean="0">
              <a:solidFill>
                <a:srgbClr val="000080"/>
              </a:solidFill>
            </a:rPr>
            <a:t> </a:t>
          </a:r>
          <a:r>
            <a:rPr lang="fr-BE" sz="1500" dirty="0">
              <a:solidFill>
                <a:srgbClr val="000080"/>
              </a:solidFill>
            </a:rPr>
            <a:t>of location, </a:t>
          </a:r>
          <a:endParaRPr lang="fr-BE" sz="150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err="1" smtClean="0">
              <a:solidFill>
                <a:srgbClr val="000080"/>
              </a:solidFill>
            </a:rPr>
            <a:t>company</a:t>
          </a:r>
          <a:r>
            <a:rPr lang="fr-BE" sz="1500" dirty="0" smtClean="0">
              <a:solidFill>
                <a:srgbClr val="000080"/>
              </a:solidFill>
            </a:rPr>
            <a:t> </a:t>
          </a:r>
          <a:r>
            <a:rPr lang="fr-BE" sz="1500" dirty="0" err="1">
              <a:solidFill>
                <a:srgbClr val="000080"/>
              </a:solidFill>
            </a:rPr>
            <a:t>reorganisation</a:t>
          </a:r>
          <a:r>
            <a:rPr lang="fr-BE" sz="1500" dirty="0">
              <a:solidFill>
                <a:srgbClr val="000080"/>
              </a:solidFill>
            </a:rPr>
            <a:t>, </a:t>
          </a:r>
          <a:endParaRPr lang="fr-BE" sz="150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err="1" smtClean="0">
              <a:solidFill>
                <a:srgbClr val="000080"/>
              </a:solidFill>
            </a:rPr>
            <a:t>voluntary</a:t>
          </a:r>
          <a:r>
            <a:rPr lang="fr-BE" sz="1500" dirty="0" smtClean="0">
              <a:solidFill>
                <a:srgbClr val="000080"/>
              </a:solidFill>
            </a:rPr>
            <a:t> </a:t>
          </a:r>
          <a:r>
            <a:rPr lang="fr-BE" sz="1500" dirty="0" err="1">
              <a:solidFill>
                <a:srgbClr val="000080"/>
              </a:solidFill>
            </a:rPr>
            <a:t>cancellation</a:t>
          </a:r>
          <a:r>
            <a:rPr lang="fr-BE" sz="1500" dirty="0">
              <a:solidFill>
                <a:srgbClr val="000080"/>
              </a:solidFill>
            </a:rPr>
            <a:t>, </a:t>
          </a:r>
          <a:endParaRPr lang="fr-BE" sz="150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err="1" smtClean="0">
              <a:solidFill>
                <a:srgbClr val="000080"/>
              </a:solidFill>
            </a:rPr>
            <a:t>requirements</a:t>
          </a:r>
          <a:r>
            <a:rPr lang="fr-BE" sz="1500" dirty="0" smtClean="0">
              <a:solidFill>
                <a:srgbClr val="000080"/>
              </a:solidFill>
            </a:rPr>
            <a:t> </a:t>
          </a:r>
          <a:r>
            <a:rPr lang="fr-BE" sz="1500" dirty="0">
              <a:solidFill>
                <a:srgbClr val="000080"/>
              </a:solidFill>
            </a:rPr>
            <a:t>not met</a:t>
          </a:r>
          <a:r>
            <a:rPr lang="fr-BE" sz="1500" dirty="0" smtClean="0">
              <a:solidFill>
                <a:srgbClr val="000080"/>
              </a:solidFill>
            </a:rPr>
            <a:t>,</a:t>
          </a: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err="1" smtClean="0">
              <a:solidFill>
                <a:srgbClr val="000080"/>
              </a:solidFill>
            </a:rPr>
            <a:t>failure</a:t>
          </a:r>
          <a:r>
            <a:rPr lang="fr-BE" sz="1500" dirty="0" smtClean="0">
              <a:solidFill>
                <a:srgbClr val="000080"/>
              </a:solidFill>
            </a:rPr>
            <a:t> </a:t>
          </a:r>
          <a:r>
            <a:rPr lang="fr-BE" sz="1500" dirty="0">
              <a:solidFill>
                <a:srgbClr val="000080"/>
              </a:solidFill>
            </a:rPr>
            <a:t>to close </a:t>
          </a:r>
          <a:r>
            <a:rPr lang="fr-BE" sz="1500" dirty="0" smtClean="0">
              <a:solidFill>
                <a:srgbClr val="000080"/>
              </a:solidFill>
            </a:rPr>
            <a:t>non</a:t>
          </a: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dirty="0" smtClean="0">
              <a:solidFill>
                <a:srgbClr val="000080"/>
              </a:solidFill>
            </a:rPr>
            <a:t>-</a:t>
          </a:r>
          <a:r>
            <a:rPr lang="fr-BE" sz="1500" dirty="0" err="1">
              <a:solidFill>
                <a:srgbClr val="000080"/>
              </a:solidFill>
            </a:rPr>
            <a:t>conformities</a:t>
          </a:r>
          <a:r>
            <a:rPr lang="fr-BE" sz="1500" dirty="0">
              <a:solidFill>
                <a:srgbClr val="000080"/>
              </a:solidFill>
            </a:rPr>
            <a:t>,</a:t>
          </a:r>
          <a:r>
            <a:rPr lang="fr-BE" sz="1500" baseline="0" dirty="0">
              <a:solidFill>
                <a:srgbClr val="000080"/>
              </a:solidFill>
            </a:rPr>
            <a:t>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smtClean="0">
              <a:solidFill>
                <a:srgbClr val="000080"/>
              </a:solidFill>
            </a:rPr>
            <a:t>stop </a:t>
          </a:r>
          <a:r>
            <a:rPr lang="fr-BE" sz="1500" baseline="0" dirty="0">
              <a:solidFill>
                <a:srgbClr val="000080"/>
              </a:solidFill>
            </a:rPr>
            <a:t>of </a:t>
          </a:r>
          <a:r>
            <a:rPr lang="fr-BE" sz="1500" baseline="0" dirty="0" err="1">
              <a:solidFill>
                <a:srgbClr val="000080"/>
              </a:solidFill>
            </a:rPr>
            <a:t>manufacturing</a:t>
          </a:r>
          <a:r>
            <a:rPr lang="fr-BE" sz="1500" baseline="0" dirty="0" smtClean="0">
              <a:solidFill>
                <a:srgbClr val="000080"/>
              </a:solidFill>
            </a:rPr>
            <a:t>,</a:t>
          </a: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err="1" smtClean="0">
              <a:solidFill>
                <a:srgbClr val="000080"/>
              </a:solidFill>
            </a:rPr>
            <a:t>negative</a:t>
          </a:r>
          <a:r>
            <a:rPr lang="fr-BE" sz="1500" baseline="0" dirty="0" smtClean="0">
              <a:solidFill>
                <a:srgbClr val="000080"/>
              </a:solidFill>
            </a:rPr>
            <a:t> </a:t>
          </a:r>
          <a:r>
            <a:rPr lang="fr-BE" sz="1500" baseline="0" dirty="0" err="1">
              <a:solidFill>
                <a:srgbClr val="000080"/>
              </a:solidFill>
            </a:rPr>
            <a:t>assessment</a:t>
          </a:r>
          <a:r>
            <a:rPr lang="fr-BE" sz="1500" baseline="0" dirty="0">
              <a:solidFill>
                <a:srgbClr val="000080"/>
              </a:solidFill>
            </a:rPr>
            <a:t> </a:t>
          </a:r>
          <a:r>
            <a:rPr lang="fr-BE" sz="1500" baseline="0" dirty="0" err="1">
              <a:solidFill>
                <a:srgbClr val="000080"/>
              </a:solidFill>
            </a:rPr>
            <a:t>result</a:t>
          </a:r>
          <a:r>
            <a:rPr lang="fr-BE" sz="1500" baseline="0" dirty="0">
              <a:solidFill>
                <a:srgbClr val="000080"/>
              </a:solidFill>
            </a:rPr>
            <a:t>,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err="1" smtClean="0">
              <a:solidFill>
                <a:srgbClr val="000080"/>
              </a:solidFill>
            </a:rPr>
            <a:t>financiel</a:t>
          </a:r>
          <a:r>
            <a:rPr lang="fr-BE" sz="1500" baseline="0" dirty="0" smtClean="0">
              <a:solidFill>
                <a:srgbClr val="000080"/>
              </a:solidFill>
            </a:rPr>
            <a:t> </a:t>
          </a:r>
          <a:r>
            <a:rPr lang="fr-BE" sz="1500" baseline="0" dirty="0">
              <a:solidFill>
                <a:srgbClr val="000080"/>
              </a:solidFill>
            </a:rPr>
            <a:t>issues,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smtClean="0">
              <a:solidFill>
                <a:srgbClr val="000080"/>
              </a:solidFill>
            </a:rPr>
            <a:t>audit-</a:t>
          </a:r>
          <a:r>
            <a:rPr lang="fr-BE" sz="1500" baseline="0" dirty="0" err="1" smtClean="0">
              <a:solidFill>
                <a:srgbClr val="000080"/>
              </a:solidFill>
            </a:rPr>
            <a:t>review</a:t>
          </a:r>
          <a:r>
            <a:rPr lang="fr-BE" sz="1500" baseline="0" dirty="0" smtClean="0">
              <a:solidFill>
                <a:srgbClr val="000080"/>
              </a:solidFill>
            </a:rPr>
            <a:t> </a:t>
          </a:r>
          <a:r>
            <a:rPr lang="fr-BE" sz="1500" baseline="0" dirty="0">
              <a:solidFill>
                <a:srgbClr val="000080"/>
              </a:solidFill>
            </a:rPr>
            <a:t>not </a:t>
          </a:r>
          <a:r>
            <a:rPr lang="fr-BE" sz="1500" baseline="0" dirty="0" err="1">
              <a:solidFill>
                <a:srgbClr val="000080"/>
              </a:solidFill>
            </a:rPr>
            <a:t>performed</a:t>
          </a:r>
          <a:r>
            <a:rPr lang="fr-BE" sz="1500" baseline="0" dirty="0">
              <a:solidFill>
                <a:srgbClr val="000080"/>
              </a:solidFill>
            </a:rPr>
            <a:t>,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smtClean="0">
              <a:solidFill>
                <a:srgbClr val="000080"/>
              </a:solidFill>
            </a:rPr>
            <a:t>NB </a:t>
          </a:r>
          <a:r>
            <a:rPr lang="fr-BE" sz="1500" baseline="0" dirty="0">
              <a:solidFill>
                <a:srgbClr val="000080"/>
              </a:solidFill>
            </a:rPr>
            <a:t>to </a:t>
          </a:r>
          <a:r>
            <a:rPr lang="fr-BE" sz="1500" baseline="0" dirty="0" err="1">
              <a:solidFill>
                <a:srgbClr val="000080"/>
              </a:solidFill>
            </a:rPr>
            <a:t>expensive</a:t>
          </a:r>
          <a:r>
            <a:rPr lang="fr-BE" sz="1500" baseline="0" dirty="0">
              <a:solidFill>
                <a:srgbClr val="000080"/>
              </a:solidFill>
            </a:rPr>
            <a:t>,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smtClean="0">
              <a:solidFill>
                <a:srgbClr val="000080"/>
              </a:solidFill>
            </a:rPr>
            <a:t>class </a:t>
          </a:r>
          <a:r>
            <a:rPr lang="fr-BE" sz="1500" baseline="0" dirty="0">
              <a:solidFill>
                <a:srgbClr val="000080"/>
              </a:solidFill>
            </a:rPr>
            <a:t>modification, </a:t>
          </a:r>
          <a:endParaRPr lang="fr-BE" sz="1500" baseline="0" dirty="0" smtClean="0">
            <a:solidFill>
              <a:srgbClr val="000080"/>
            </a:solidFill>
          </a:endParaRPr>
        </a:p>
        <a:p xmlns:a="http://schemas.openxmlformats.org/drawingml/2006/main">
          <a:pPr marL="285750" indent="-285750">
            <a:buFontTx/>
            <a:buChar char="-"/>
          </a:pPr>
          <a:r>
            <a:rPr lang="fr-BE" sz="1500" baseline="0" dirty="0" smtClean="0">
              <a:solidFill>
                <a:srgbClr val="000080"/>
              </a:solidFill>
            </a:rPr>
            <a:t>NB </a:t>
          </a:r>
          <a:r>
            <a:rPr lang="fr-BE" sz="1500" baseline="0" dirty="0">
              <a:solidFill>
                <a:srgbClr val="000080"/>
              </a:solidFill>
            </a:rPr>
            <a:t>change</a:t>
          </a:r>
          <a:endParaRPr lang="fr-BE" sz="1500" dirty="0">
            <a:solidFill>
              <a:srgbClr val="00008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0.01111</cdr:x>
      <cdr:y>0.75278</cdr:y>
    </cdr:from>
    <cdr:to>
      <cdr:x>0.31111</cdr:x>
      <cdr:y>0.98333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0795" y="2065020"/>
          <a:ext cx="1371600" cy="632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600" b="1" dirty="0">
              <a:solidFill>
                <a:srgbClr val="000080"/>
              </a:solidFill>
            </a:rPr>
            <a:t>Total</a:t>
          </a:r>
          <a:r>
            <a:rPr lang="fr-BE" sz="1600" b="1" baseline="0" dirty="0">
              <a:solidFill>
                <a:srgbClr val="000080"/>
              </a:solidFill>
            </a:rPr>
            <a:t> certification </a:t>
          </a:r>
          <a:r>
            <a:rPr lang="fr-BE" sz="1600" b="1" baseline="0" dirty="0" err="1">
              <a:solidFill>
                <a:srgbClr val="000080"/>
              </a:solidFill>
            </a:rPr>
            <a:t>holders</a:t>
          </a:r>
          <a:endParaRPr lang="fr-BE" sz="1600" b="1" baseline="0" dirty="0">
            <a:solidFill>
              <a:srgbClr val="000080"/>
            </a:solidFill>
          </a:endParaRPr>
        </a:p>
        <a:p xmlns:a="http://schemas.openxmlformats.org/drawingml/2006/main">
          <a:r>
            <a:rPr lang="fr-BE" sz="1600" b="1" baseline="0" dirty="0" err="1">
              <a:solidFill>
                <a:srgbClr val="000080"/>
              </a:solidFill>
            </a:rPr>
            <a:t>estimated</a:t>
          </a:r>
          <a:r>
            <a:rPr lang="fr-BE" sz="1600" b="1" baseline="0" dirty="0">
              <a:solidFill>
                <a:srgbClr val="000080"/>
              </a:solidFill>
            </a:rPr>
            <a:t> to </a:t>
          </a:r>
        </a:p>
        <a:p xmlns:a="http://schemas.openxmlformats.org/drawingml/2006/main">
          <a:r>
            <a:rPr lang="fr-BE" sz="1600" b="1" baseline="0" dirty="0">
              <a:solidFill>
                <a:srgbClr val="000080"/>
              </a:solidFill>
            </a:rPr>
            <a:t>19 775 / 24 </a:t>
          </a:r>
          <a:r>
            <a:rPr lang="fr-BE" sz="1600" b="1" baseline="0" dirty="0" err="1">
              <a:solidFill>
                <a:srgbClr val="000080"/>
              </a:solidFill>
            </a:rPr>
            <a:t>NBs</a:t>
          </a:r>
          <a:r>
            <a:rPr lang="fr-BE" sz="1600" b="1" baseline="0" dirty="0">
              <a:solidFill>
                <a:srgbClr val="000080"/>
              </a:solidFill>
            </a:rPr>
            <a:t> </a:t>
          </a:r>
          <a:endParaRPr lang="fr-BE" sz="1600" b="1" dirty="0">
            <a:solidFill>
              <a:srgbClr val="00008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0.26767</cdr:x>
      <cdr:y>0.04092</cdr:y>
    </cdr:from>
    <cdr:to>
      <cdr:x>0.69925</cdr:x>
      <cdr:y>0.28645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695450" y="152401"/>
          <a:ext cx="273367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  <cdr:relSizeAnchor xmlns:cdr="http://schemas.openxmlformats.org/drawingml/2006/chartDrawing">
    <cdr:from>
      <cdr:x>0.01203</cdr:x>
      <cdr:y>0.05371</cdr:y>
    </cdr:from>
    <cdr:to>
      <cdr:x>0.98947</cdr:x>
      <cdr:y>0.16113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76201" y="200026"/>
          <a:ext cx="6191250" cy="400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BE" sz="11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0.59551</cdr:x>
      <cdr:y>0.92371</cdr:y>
    </cdr:from>
    <cdr:to>
      <cdr:x>0.79472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462338" y="2560321"/>
          <a:ext cx="1158240" cy="2114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400" dirty="0" err="1">
              <a:solidFill>
                <a:srgbClr val="000080"/>
              </a:solidFill>
            </a:rPr>
            <a:t>issued</a:t>
          </a:r>
          <a:r>
            <a:rPr lang="fr-BE" sz="1400" dirty="0">
              <a:solidFill>
                <a:srgbClr val="000080"/>
              </a:solidFill>
            </a:rPr>
            <a:t> </a:t>
          </a:r>
          <a:r>
            <a:rPr lang="fr-BE" sz="1400" dirty="0" err="1">
              <a:solidFill>
                <a:srgbClr val="000080"/>
              </a:solidFill>
            </a:rPr>
            <a:t>certificates</a:t>
          </a:r>
          <a:endParaRPr lang="fr-BE" sz="1400" dirty="0">
            <a:solidFill>
              <a:srgbClr val="00008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Team-NB Medical Device Survey 2015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CEA3C-3EE3-4302-A25E-2F481411D12B}" type="datetime1">
              <a:rPr lang="fr-FR" smtClean="0"/>
              <a:t>26/04/2018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83CB2-570F-49BF-B36F-6C54FBF52DE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585471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Team-NB Medical Device Survey 2015</a:t>
            </a:r>
            <a:endParaRPr lang="fr-F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998EE710-1B37-434B-BCE2-47760761ADE6}" type="datetime1">
              <a:rPr lang="fr-FR" smtClean="0"/>
              <a:t>26/04/2018</a:t>
            </a:fld>
            <a:endParaRPr lang="fr-F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5153"/>
            <a:ext cx="533527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B120DFA-430E-4EF0-8681-144B4F8108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27614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20DFA-430E-4EF0-8681-144B4F8108CA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Team-NB Medical Device Survey 2015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024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5B045-86FC-4286-AF08-3F42E4D8DC81}" type="slidenum">
              <a:rPr lang="fr-FR" smtClean="0"/>
              <a:pPr/>
              <a:t>22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92276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BE" smtClean="0"/>
              <a:t>Team-NB-Nom-Fichier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294112"/>
            <a:ext cx="822960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73938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784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 b="1" u="sng" baseline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8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457200" y="2492896"/>
            <a:ext cx="8229600" cy="36332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0000C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half" idx="1" hasCustomPrompt="1"/>
          </p:nvPr>
        </p:nvSpPr>
        <p:spPr>
          <a:xfrm>
            <a:off x="457200" y="1600201"/>
            <a:ext cx="8229600" cy="74868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99643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" y="6453335"/>
            <a:ext cx="2895600" cy="26814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53335"/>
            <a:ext cx="2133600" cy="268139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70912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 sz="2800" b="1" baseline="0">
                <a:solidFill>
                  <a:srgbClr val="0000CC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rgbClr val="FF0000"/>
              </a:buClr>
              <a:buFont typeface="Wingdings" panose="05000000000000000000" pitchFamily="2" charset="2"/>
              <a:buChar char="v"/>
              <a:defRPr sz="2800">
                <a:solidFill>
                  <a:srgbClr val="0000CC"/>
                </a:solidFill>
                <a:latin typeface="Calibri" panose="020F0502020204030204" pitchFamily="34" charset="0"/>
              </a:defRPr>
            </a:lvl2pPr>
            <a:lvl3pPr marL="1143000" indent="-228600">
              <a:buClr>
                <a:srgbClr val="FF0000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3pPr>
            <a:lvl4pPr marL="1600200" indent="-228600"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  <a:defRPr sz="2200">
                <a:solidFill>
                  <a:srgbClr val="0000CC"/>
                </a:solidFill>
                <a:latin typeface="Calibri" panose="020F0502020204030204" pitchFamily="34" charset="0"/>
              </a:defRPr>
            </a:lvl4pPr>
            <a:lvl5pPr marL="2057400" indent="-228600">
              <a:buClr>
                <a:srgbClr val="FF0000"/>
              </a:buClr>
              <a:buSzPct val="100000"/>
              <a:buFont typeface="Calibri" panose="020F0502020204030204" pitchFamily="34" charset="0"/>
              <a:buChar char="−"/>
              <a:defRPr>
                <a:solidFill>
                  <a:srgbClr val="0000CC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4716016" y="1600199"/>
            <a:ext cx="3970784" cy="47091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0000C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2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DCB13-DEDF-4020-A0D3-4D1832A31F6D}" type="datetime1">
              <a:rPr lang="en-GB" smtClean="0"/>
              <a:t>26/04/2018</a:t>
            </a:fld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8F54B-0887-4380-983C-2EF516866BF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418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33CC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3294112"/>
            <a:ext cx="822960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 algn="r"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‹N°›</a:t>
            </a:fld>
            <a:endParaRPr lang="fr-BE" dirty="0"/>
          </a:p>
        </p:txBody>
      </p:sp>
      <p:pic>
        <p:nvPicPr>
          <p:cNvPr id="10" name="Picture 1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821" y="332656"/>
            <a:ext cx="25463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 userDrawn="1"/>
        </p:nvSpPr>
        <p:spPr>
          <a:xfrm>
            <a:off x="395536" y="263691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eaLnBrk="1" hangingPunct="1">
              <a:buNone/>
            </a:pP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T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he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E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uropean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A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ssociation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M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edical devices</a:t>
            </a:r>
            <a:endParaRPr lang="fr-BE" sz="1800" dirty="0">
              <a:solidFill>
                <a:srgbClr val="000066"/>
              </a:solidFill>
              <a:latin typeface="Calibri" panose="020F0502020204030204" pitchFamily="34" charset="0"/>
            </a:endParaRPr>
          </a:p>
          <a:p>
            <a:pPr marL="0" indent="0" algn="ctr" eaLnBrk="1" hangingPunct="1">
              <a:buNone/>
            </a:pP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N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otified </a:t>
            </a:r>
            <a:r>
              <a:rPr lang="en-US" sz="1800" b="1" dirty="0">
                <a:solidFill>
                  <a:srgbClr val="000066"/>
                </a:solidFill>
                <a:latin typeface="Calibri" panose="020F0502020204030204" pitchFamily="34" charset="0"/>
              </a:rPr>
              <a:t>B</a:t>
            </a:r>
            <a:r>
              <a:rPr lang="en-US" sz="1800" dirty="0">
                <a:solidFill>
                  <a:srgbClr val="000066"/>
                </a:solidFill>
                <a:latin typeface="Calibri" panose="020F0502020204030204" pitchFamily="34" charset="0"/>
              </a:rPr>
              <a:t>odies</a:t>
            </a:r>
          </a:p>
        </p:txBody>
      </p:sp>
    </p:spTree>
    <p:extLst>
      <p:ext uri="{BB962C8B-B14F-4D97-AF65-F5344CB8AC3E}">
        <p14:creationId xmlns:p14="http://schemas.microsoft.com/office/powerpoint/2010/main" val="158811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 baseline="0">
          <a:solidFill>
            <a:srgbClr val="0000CC"/>
          </a:solidFill>
          <a:uFill>
            <a:solidFill>
              <a:srgbClr val="FF0000"/>
            </a:solidFill>
          </a:u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Ø"/>
        <a:tabLst/>
        <a:defRPr sz="3200" b="0" cap="none" spc="0" baseline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Calibri" panose="020F0502020204030204" pitchFamily="34" charset="0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C000"/>
        </a:buClr>
        <a:buSzPct val="75000"/>
        <a:buFont typeface="Wingdings" panose="05000000000000000000" pitchFamily="2" charset="2"/>
        <a:buChar char="ü"/>
        <a:tabLst/>
        <a:defRPr sz="2800">
          <a:solidFill>
            <a:srgbClr val="0000CC"/>
          </a:solidFill>
          <a:latin typeface="Calibri" panose="020F0502020204030204" pitchFamily="34" charset="0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9933"/>
        </a:buClr>
        <a:buSzPct val="75000"/>
        <a:buFont typeface="Wingdings" panose="05000000000000000000" pitchFamily="2" charset="2"/>
        <a:buChar char=""/>
        <a:tabLst/>
        <a:defRPr sz="2400">
          <a:solidFill>
            <a:srgbClr val="0000CC"/>
          </a:solidFill>
          <a:latin typeface="Calibri" panose="020F0502020204030204" pitchFamily="34" charset="0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993366"/>
        </a:buClr>
        <a:buSzPct val="75000"/>
        <a:buFont typeface="Wingdings" panose="05000000000000000000" pitchFamily="2" charset="2"/>
        <a:buChar char="§"/>
        <a:tabLst/>
        <a:defRPr sz="2000">
          <a:solidFill>
            <a:srgbClr val="0000CC"/>
          </a:solidFill>
          <a:latin typeface="Calibri" panose="020F0502020204030204" pitchFamily="34" charset="0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7E0000"/>
        </a:buClr>
        <a:buSzPct val="75000"/>
        <a:buFont typeface="Arial" panose="020B0604020202020204" pitchFamily="34" charset="0"/>
        <a:buChar char="•"/>
        <a:tabLst/>
        <a:defRPr sz="2000">
          <a:solidFill>
            <a:srgbClr val="0000CC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33CC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Cliquez pour modifier le style du titre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453335"/>
            <a:ext cx="2895600" cy="268139"/>
          </a:xfrm>
          <a:prstGeom prst="rect">
            <a:avLst/>
          </a:prstGeom>
          <a:ln/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l">
              <a:defRPr/>
            </a:pPr>
            <a:r>
              <a:rPr lang="fr-BE" dirty="0" smtClean="0"/>
              <a:t>Team-NB-Nom-Fichier</a:t>
            </a:r>
            <a:endParaRPr lang="fr-B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53335"/>
            <a:ext cx="2133600" cy="268140"/>
          </a:xfrm>
          <a:prstGeom prst="rect">
            <a:avLst/>
          </a:prstGeom>
          <a:ln/>
        </p:spPr>
        <p:txBody>
          <a:bodyPr/>
          <a:lstStyle>
            <a:lvl1pPr>
              <a:defRPr sz="1200">
                <a:solidFill>
                  <a:srgbClr val="0000CC"/>
                </a:solidFill>
                <a:latin typeface="Calibri" panose="020F0502020204030204" pitchFamily="34" charset="0"/>
              </a:defRPr>
            </a:lvl1pPr>
          </a:lstStyle>
          <a:p>
            <a:pPr algn="r">
              <a:defRPr/>
            </a:pPr>
            <a:fld id="{1458F54B-0887-4380-983C-2EF516866BF6}" type="slidenum">
              <a:rPr lang="fr-BE" smtClean="0"/>
              <a:pPr algn="r">
                <a:defRPr/>
              </a:pPr>
              <a:t>‹N°›</a:t>
            </a:fld>
            <a:endParaRPr lang="fr-BE" dirty="0"/>
          </a:p>
        </p:txBody>
      </p:sp>
      <p:pic>
        <p:nvPicPr>
          <p:cNvPr id="10" name="Image 41" descr="R-TEAM-NB-Logo-2-0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8" r:id="rId2"/>
    <p:sldLayoutId id="2147483674" r:id="rId3"/>
    <p:sldLayoutId id="2147483655" r:id="rId4"/>
    <p:sldLayoutId id="2147483679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 baseline="0">
          <a:solidFill>
            <a:srgbClr val="0000CC"/>
          </a:solidFill>
          <a:uFill>
            <a:solidFill>
              <a:srgbClr val="FF0000"/>
            </a:solidFill>
          </a:u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Ø"/>
        <a:tabLst/>
        <a:defRPr sz="3200" b="0" cap="none" spc="0" baseline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  <a:latin typeface="Calibri" panose="020F0502020204030204" pitchFamily="34" charset="0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C000"/>
        </a:buClr>
        <a:buSzPct val="75000"/>
        <a:buFont typeface="Wingdings" panose="05000000000000000000" pitchFamily="2" charset="2"/>
        <a:buChar char="ü"/>
        <a:tabLst/>
        <a:defRPr sz="2800">
          <a:solidFill>
            <a:srgbClr val="0000CC"/>
          </a:solidFill>
          <a:latin typeface="Calibri" panose="020F0502020204030204" pitchFamily="34" charset="0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FF9933"/>
        </a:buClr>
        <a:buSzPct val="75000"/>
        <a:buFont typeface="Wingdings" panose="05000000000000000000" pitchFamily="2" charset="2"/>
        <a:buChar char=""/>
        <a:tabLst/>
        <a:defRPr sz="2400">
          <a:solidFill>
            <a:srgbClr val="0000CC"/>
          </a:solidFill>
          <a:latin typeface="Calibri" panose="020F0502020204030204" pitchFamily="34" charset="0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993366"/>
        </a:buClr>
        <a:buSzPct val="75000"/>
        <a:buFont typeface="Wingdings" panose="05000000000000000000" pitchFamily="2" charset="2"/>
        <a:buChar char="§"/>
        <a:tabLst/>
        <a:defRPr sz="2000">
          <a:solidFill>
            <a:srgbClr val="0000CC"/>
          </a:solidFill>
          <a:latin typeface="Calibri" panose="020F0502020204030204" pitchFamily="34" charset="0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rgbClr val="7E0000"/>
        </a:buClr>
        <a:buSzPct val="75000"/>
        <a:buFont typeface="Arial" panose="020B0604020202020204" pitchFamily="34" charset="0"/>
        <a:buChar char="•"/>
        <a:tabLst/>
        <a:defRPr sz="2000">
          <a:solidFill>
            <a:srgbClr val="0000CC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png"/><Relationship Id="rId10" Type="http://schemas.openxmlformats.org/officeDocument/2006/relationships/image" Target="../media/image9.jpeg"/><Relationship Id="rId19" Type="http://schemas.openxmlformats.org/officeDocument/2006/relationships/image" Target="../media/image18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</a:t>
            </a:fld>
            <a:endParaRPr lang="fr-BE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Medical </a:t>
            </a:r>
            <a:r>
              <a:rPr lang="fr-BE" dirty="0" err="1" smtClean="0"/>
              <a:t>Device</a:t>
            </a:r>
            <a:r>
              <a:rPr lang="fr-BE" dirty="0" smtClean="0"/>
              <a:t> Survey 2017</a:t>
            </a:r>
            <a:br>
              <a:rPr lang="fr-BE" dirty="0" smtClean="0"/>
            </a:b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Data </a:t>
            </a:r>
            <a:r>
              <a:rPr lang="fr-BE" dirty="0" err="1" smtClean="0"/>
              <a:t>from</a:t>
            </a:r>
            <a:r>
              <a:rPr lang="fr-BE" dirty="0" smtClean="0"/>
              <a:t> all </a:t>
            </a:r>
            <a:r>
              <a:rPr lang="fr-BE" dirty="0" err="1" smtClean="0"/>
              <a:t>members</a:t>
            </a:r>
            <a:r>
              <a:rPr lang="fr-BE" smtClean="0"/>
              <a:t> - 24 </a:t>
            </a:r>
            <a:r>
              <a:rPr lang="fr-BE" dirty="0" err="1"/>
              <a:t>NBs</a:t>
            </a:r>
            <a:r>
              <a:rPr lang="fr-B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05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10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istribution between different directives in 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9238503"/>
              </p:ext>
            </p:extLst>
          </p:nvPr>
        </p:nvGraphicFramePr>
        <p:xfrm>
          <a:off x="971600" y="2132856"/>
          <a:ext cx="72008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3818048"/>
              </p:ext>
            </p:extLst>
          </p:nvPr>
        </p:nvGraphicFramePr>
        <p:xfrm>
          <a:off x="755576" y="1340768"/>
          <a:ext cx="770485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88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11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AIMDD  in </a:t>
            </a:r>
            <a:r>
              <a:rPr lang="en-US" dirty="0" smtClean="0"/>
              <a:t>2017</a:t>
            </a:r>
            <a:endParaRPr lang="en-US" dirty="0"/>
          </a:p>
          <a:p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2976045"/>
              </p:ext>
            </p:extLst>
          </p:nvPr>
        </p:nvGraphicFramePr>
        <p:xfrm>
          <a:off x="971600" y="2531444"/>
          <a:ext cx="7488832" cy="392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67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12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MDD  </a:t>
            </a:r>
            <a:r>
              <a:rPr lang="en-US" dirty="0"/>
              <a:t>in </a:t>
            </a:r>
            <a:r>
              <a:rPr lang="en-US" dirty="0" smtClean="0"/>
              <a:t>2017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854417"/>
              </p:ext>
            </p:extLst>
          </p:nvPr>
        </p:nvGraphicFramePr>
        <p:xfrm>
          <a:off x="899592" y="2531444"/>
          <a:ext cx="7787208" cy="4190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659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</a:t>
            </a:r>
            <a:r>
              <a:rPr lang="fr-BE" dirty="0" smtClean="0"/>
              <a:t>Survey 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13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</a:t>
            </a:r>
            <a:r>
              <a:rPr lang="en-US" dirty="0" smtClean="0"/>
              <a:t>conformity </a:t>
            </a:r>
            <a:r>
              <a:rPr lang="en-US" dirty="0"/>
              <a:t>assessment modules under </a:t>
            </a:r>
            <a:r>
              <a:rPr lang="en-US" dirty="0" smtClean="0"/>
              <a:t>IVDD  </a:t>
            </a:r>
            <a:r>
              <a:rPr lang="en-US" dirty="0"/>
              <a:t>in </a:t>
            </a:r>
            <a:r>
              <a:rPr lang="en-US" dirty="0" smtClean="0"/>
              <a:t>2017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4024009"/>
              </p:ext>
            </p:extLst>
          </p:nvPr>
        </p:nvGraphicFramePr>
        <p:xfrm>
          <a:off x="971600" y="2531444"/>
          <a:ext cx="7560840" cy="392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53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14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Valid </a:t>
            </a:r>
            <a:r>
              <a:rPr lang="en-US" dirty="0"/>
              <a:t>certificates against ISO </a:t>
            </a:r>
            <a:r>
              <a:rPr lang="en-US" dirty="0" smtClean="0"/>
              <a:t>13485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9404814"/>
              </p:ext>
            </p:extLst>
          </p:nvPr>
        </p:nvGraphicFramePr>
        <p:xfrm>
          <a:off x="1043608" y="2144265"/>
          <a:ext cx="7416824" cy="4309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631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15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1056371"/>
          </a:xfrm>
        </p:spPr>
        <p:txBody>
          <a:bodyPr/>
          <a:lstStyle/>
          <a:p>
            <a:r>
              <a:rPr lang="en-US" dirty="0" smtClean="0"/>
              <a:t>Valid </a:t>
            </a:r>
            <a:r>
              <a:rPr lang="en-US" dirty="0"/>
              <a:t>certificates against ISO </a:t>
            </a:r>
            <a:r>
              <a:rPr lang="en-US" dirty="0" smtClean="0"/>
              <a:t>13485: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2010 – 12 – 13 – 14 – 15 – 16 – 17  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2869258"/>
              </p:ext>
            </p:extLst>
          </p:nvPr>
        </p:nvGraphicFramePr>
        <p:xfrm>
          <a:off x="899592" y="1907381"/>
          <a:ext cx="7787208" cy="4545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571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16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Number </a:t>
            </a:r>
            <a:r>
              <a:rPr lang="en-US" dirty="0"/>
              <a:t>of certificates </a:t>
            </a:r>
            <a:r>
              <a:rPr lang="en-US" dirty="0" smtClean="0"/>
              <a:t>withdrawn </a:t>
            </a:r>
            <a:r>
              <a:rPr lang="en-US" dirty="0"/>
              <a:t>in </a:t>
            </a:r>
            <a:r>
              <a:rPr lang="en-US" dirty="0" smtClean="0"/>
              <a:t>2017 </a:t>
            </a:r>
            <a:endParaRPr lang="en-US" dirty="0"/>
          </a:p>
          <a:p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4934567"/>
              </p:ext>
            </p:extLst>
          </p:nvPr>
        </p:nvGraphicFramePr>
        <p:xfrm>
          <a:off x="967705" y="2086693"/>
          <a:ext cx="7704856" cy="4500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63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17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Number of certificates withdrawn </a:t>
            </a:r>
          </a:p>
          <a:p>
            <a:pPr marL="0" indent="0">
              <a:buNone/>
            </a:pPr>
            <a:r>
              <a:rPr lang="en-US" dirty="0"/>
              <a:t>           in 2010 – 12 – 13 – 14 – 15 – </a:t>
            </a:r>
            <a:r>
              <a:rPr lang="en-US" dirty="0" smtClean="0"/>
              <a:t>16 - 17     </a:t>
            </a:r>
            <a:endParaRPr lang="fr-BE" dirty="0"/>
          </a:p>
          <a:p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2526092"/>
              </p:ext>
            </p:extLst>
          </p:nvPr>
        </p:nvGraphicFramePr>
        <p:xfrm>
          <a:off x="683568" y="2656572"/>
          <a:ext cx="8003231" cy="3940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800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18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Certification holders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28256"/>
              </p:ext>
            </p:extLst>
          </p:nvPr>
        </p:nvGraphicFramePr>
        <p:xfrm>
          <a:off x="971600" y="2656572"/>
          <a:ext cx="72008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2248204"/>
              </p:ext>
            </p:extLst>
          </p:nvPr>
        </p:nvGraphicFramePr>
        <p:xfrm>
          <a:off x="964257" y="1728615"/>
          <a:ext cx="7344816" cy="4145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402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19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Staff </a:t>
            </a:r>
            <a:r>
              <a:rPr lang="en-US" dirty="0"/>
              <a:t>in </a:t>
            </a:r>
            <a:r>
              <a:rPr lang="en-US" dirty="0" smtClean="0"/>
              <a:t>2017 </a:t>
            </a:r>
            <a:r>
              <a:rPr lang="en-US" dirty="0"/>
              <a:t>(full </a:t>
            </a:r>
            <a:r>
              <a:rPr lang="en-US" dirty="0" smtClean="0"/>
              <a:t>time </a:t>
            </a:r>
            <a:r>
              <a:rPr lang="en-US" dirty="0"/>
              <a:t>equivalent in MD </a:t>
            </a:r>
            <a:r>
              <a:rPr lang="en-US" dirty="0" smtClean="0"/>
              <a:t>sector)</a:t>
            </a:r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030677"/>
              </p:ext>
            </p:extLst>
          </p:nvPr>
        </p:nvGraphicFramePr>
        <p:xfrm>
          <a:off x="899592" y="1791652"/>
          <a:ext cx="7632848" cy="4517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626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r-BE" dirty="0" err="1" smtClean="0"/>
              <a:t>Valid</a:t>
            </a:r>
            <a:r>
              <a:rPr lang="fr-BE" dirty="0" smtClean="0"/>
              <a:t> </a:t>
            </a:r>
            <a:r>
              <a:rPr lang="fr-BE" dirty="0" err="1" smtClean="0"/>
              <a:t>certificates</a:t>
            </a:r>
            <a:r>
              <a:rPr lang="fr-BE" dirty="0" smtClean="0"/>
              <a:t> </a:t>
            </a:r>
            <a:r>
              <a:rPr lang="fr-BE" dirty="0" err="1" smtClean="0"/>
              <a:t>issued</a:t>
            </a:r>
            <a:r>
              <a:rPr lang="fr-BE" dirty="0" smtClean="0"/>
              <a:t> end of 2017</a:t>
            </a:r>
            <a:endParaRPr lang="fr-BE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045014"/>
              </p:ext>
            </p:extLst>
          </p:nvPr>
        </p:nvGraphicFramePr>
        <p:xfrm>
          <a:off x="827584" y="1600200"/>
          <a:ext cx="7859216" cy="4853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85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20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Staff (Average Full Time </a:t>
            </a:r>
            <a:r>
              <a:rPr lang="en-US" dirty="0"/>
              <a:t>E</a:t>
            </a:r>
            <a:r>
              <a:rPr lang="en-US" dirty="0" smtClean="0"/>
              <a:t>quivalent </a:t>
            </a:r>
            <a:r>
              <a:rPr lang="en-US" dirty="0"/>
              <a:t>in MD sector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    2010 – 12 – 13 – 14 – 15 – 16 - 17  </a:t>
            </a:r>
            <a:endParaRPr lang="fr-BE" dirty="0"/>
          </a:p>
        </p:txBody>
      </p:sp>
      <p:sp>
        <p:nvSpPr>
          <p:cNvPr id="1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042005"/>
              </p:ext>
            </p:extLst>
          </p:nvPr>
        </p:nvGraphicFramePr>
        <p:xfrm>
          <a:off x="827584" y="2531444"/>
          <a:ext cx="7859216" cy="3633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116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21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otal personnel capacity in 2017 (by NBs size) 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32266"/>
              </p:ext>
            </p:extLst>
          </p:nvPr>
        </p:nvGraphicFramePr>
        <p:xfrm>
          <a:off x="971600" y="1985962"/>
          <a:ext cx="7715200" cy="4323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013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65118"/>
            <a:ext cx="2133600" cy="476250"/>
          </a:xfrm>
          <a:noFill/>
        </p:spPr>
        <p:txBody>
          <a:bodyPr/>
          <a:lstStyle/>
          <a:p>
            <a:r>
              <a:rPr lang="fr-BE" dirty="0" smtClean="0">
                <a:latin typeface="Calibri" panose="020F0502020204030204" pitchFamily="34" charset="0"/>
              </a:rPr>
              <a:t>17</a:t>
            </a:r>
          </a:p>
        </p:txBody>
      </p:sp>
      <p:pic>
        <p:nvPicPr>
          <p:cNvPr id="29" name="Image 41" descr="R-TEAM-NB-Logo-2-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30" name="Rectangle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 b="1" u="sng" dirty="0" smtClean="0">
                <a:solidFill>
                  <a:srgbClr val="0000CB"/>
                </a:solidFill>
                <a:uFill>
                  <a:solidFill>
                    <a:srgbClr val="FF0000"/>
                  </a:solidFill>
                </a:uFill>
                <a:latin typeface="Calibri" panose="020F0502020204030204" pitchFamily="34" charset="0"/>
              </a:rPr>
              <a:t>Members</a:t>
            </a:r>
            <a:endParaRPr lang="fr-BE" sz="3200" u="sng" dirty="0" smtClean="0">
              <a:solidFill>
                <a:srgbClr val="0000CB"/>
              </a:solidFill>
              <a:uFill>
                <a:solidFill>
                  <a:srgbClr val="FF0000"/>
                </a:solidFill>
              </a:uFill>
              <a:latin typeface="Calibri" panose="020F0502020204030204" pitchFamily="34" charset="0"/>
            </a:endParaRPr>
          </a:p>
        </p:txBody>
      </p:sp>
      <p:pic>
        <p:nvPicPr>
          <p:cNvPr id="26" name="Picture 4" descr="DEKR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550" y="1376020"/>
            <a:ext cx="1356531" cy="567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2" name="Picture 7" descr="NSA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420" y="3541668"/>
            <a:ext cx="1519210" cy="48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3" name="Picture 8" descr="SGS-UK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610" y="4411958"/>
            <a:ext cx="1238459" cy="584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4" name="Picture 10" descr="TUV-NORD-CER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061" y="5880912"/>
            <a:ext cx="1254202" cy="569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5" name="Picture 11" descr="TUV-SU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943" y="5656915"/>
            <a:ext cx="826513" cy="741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6" name="Picture 17" descr="INTERTEK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087" y="2762505"/>
            <a:ext cx="1346035" cy="562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7" name="Picture 29" descr="LRQA 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570" y="3565506"/>
            <a:ext cx="2057100" cy="846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8" name="Picture 30" descr="BSI-Log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09" y="1126061"/>
            <a:ext cx="3741613" cy="441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9" name="Picture 3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380" y="3665407"/>
            <a:ext cx="1768476" cy="51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0" name="Picture 3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020" y="5264544"/>
            <a:ext cx="1083650" cy="103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1" name="Picture 3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64" y="3388107"/>
            <a:ext cx="1786844" cy="813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2" name="Picture 34" descr="SIQ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805" y="4721648"/>
            <a:ext cx="1157120" cy="488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51" y="5494953"/>
            <a:ext cx="1601301" cy="899699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011" y="1848101"/>
            <a:ext cx="1919093" cy="40911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21" y="1882857"/>
            <a:ext cx="1473559" cy="573383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461" y="2643692"/>
            <a:ext cx="1661053" cy="535789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729" y="5511931"/>
            <a:ext cx="614542" cy="559511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342" y="2493074"/>
            <a:ext cx="2058927" cy="727488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155" y="1923405"/>
            <a:ext cx="1182522" cy="1182522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002" y="4359475"/>
            <a:ext cx="2020512" cy="101240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018" y="4499356"/>
            <a:ext cx="1202496" cy="1202496"/>
          </a:xfrm>
          <a:prstGeom prst="rect">
            <a:avLst/>
          </a:prstGeom>
        </p:spPr>
      </p:pic>
      <p:sp>
        <p:nvSpPr>
          <p:cNvPr id="28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sp>
        <p:nvSpPr>
          <p:cNvPr id="2" name="Rectangle 1"/>
          <p:cNvSpPr/>
          <p:nvPr/>
        </p:nvSpPr>
        <p:spPr>
          <a:xfrm>
            <a:off x="4394708" y="3290501"/>
            <a:ext cx="354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1458F54B-0887-4380-983C-2EF516866BF6}" type="slidenum">
              <a:rPr lang="fr-BE"/>
              <a:pPr/>
              <a:t>22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95217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3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1187624" y="1600201"/>
            <a:ext cx="7704856" cy="748680"/>
          </a:xfrm>
        </p:spPr>
        <p:txBody>
          <a:bodyPr/>
          <a:lstStyle/>
          <a:p>
            <a:r>
              <a:rPr lang="fr-BE" sz="2700" dirty="0" err="1" smtClean="0"/>
              <a:t>Valid</a:t>
            </a:r>
            <a:r>
              <a:rPr lang="fr-BE" sz="2700" dirty="0">
                <a:solidFill>
                  <a:srgbClr val="000080"/>
                </a:solidFill>
                <a:effectLst/>
              </a:rPr>
              <a:t> </a:t>
            </a:r>
            <a:r>
              <a:rPr lang="fr-BE" sz="2700" dirty="0"/>
              <a:t>CE </a:t>
            </a:r>
            <a:r>
              <a:rPr lang="fr-BE" sz="2700" dirty="0" err="1" smtClean="0"/>
              <a:t>certificates</a:t>
            </a:r>
            <a:r>
              <a:rPr lang="fr-BE" sz="2700" dirty="0" smtClean="0"/>
              <a:t> </a:t>
            </a:r>
            <a:r>
              <a:rPr lang="fr-BE" sz="2700" dirty="0" err="1" smtClean="0"/>
              <a:t>issued</a:t>
            </a:r>
            <a:r>
              <a:rPr lang="fr-BE" sz="2700" dirty="0" smtClean="0"/>
              <a:t> </a:t>
            </a:r>
            <a:r>
              <a:rPr lang="fr-BE" sz="2700" dirty="0" err="1" smtClean="0"/>
              <a:t>from</a:t>
            </a:r>
            <a:r>
              <a:rPr lang="fr-BE" sz="2700" dirty="0" smtClean="0"/>
              <a:t> 2010 to 2017</a:t>
            </a:r>
            <a:endParaRPr lang="fr-BE" sz="2700" dirty="0"/>
          </a:p>
        </p:txBody>
      </p:sp>
      <p:sp>
        <p:nvSpPr>
          <p:cNvPr id="11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9579029"/>
              </p:ext>
            </p:extLst>
          </p:nvPr>
        </p:nvGraphicFramePr>
        <p:xfrm>
          <a:off x="323529" y="2348881"/>
          <a:ext cx="8568952" cy="4104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791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4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r-BE" dirty="0" smtClean="0"/>
              <a:t>Distribution </a:t>
            </a:r>
            <a:r>
              <a:rPr lang="fr-BE" dirty="0" err="1"/>
              <a:t>between</a:t>
            </a:r>
            <a:r>
              <a:rPr lang="fr-BE" dirty="0"/>
              <a:t> </a:t>
            </a:r>
            <a:r>
              <a:rPr lang="fr-BE" dirty="0" err="1"/>
              <a:t>different</a:t>
            </a:r>
            <a:r>
              <a:rPr lang="fr-BE" dirty="0"/>
              <a:t> directives</a:t>
            </a:r>
          </a:p>
          <a:p>
            <a:endParaRPr lang="fr-BE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050140"/>
              </p:ext>
            </p:extLst>
          </p:nvPr>
        </p:nvGraphicFramePr>
        <p:xfrm>
          <a:off x="899592" y="2132856"/>
          <a:ext cx="7632848" cy="432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20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5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AIMDD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0325019"/>
              </p:ext>
            </p:extLst>
          </p:nvPr>
        </p:nvGraphicFramePr>
        <p:xfrm>
          <a:off x="899592" y="2531444"/>
          <a:ext cx="7560840" cy="3849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24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6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MDD</a:t>
            </a:r>
            <a:endParaRPr lang="en-US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465937"/>
              </p:ext>
            </p:extLst>
          </p:nvPr>
        </p:nvGraphicFramePr>
        <p:xfrm>
          <a:off x="899592" y="2531444"/>
          <a:ext cx="7704856" cy="3921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88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7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Distribution </a:t>
            </a:r>
            <a:r>
              <a:rPr lang="en-US" dirty="0"/>
              <a:t>between different conformity assessment modules under </a:t>
            </a:r>
            <a:r>
              <a:rPr lang="en-US" dirty="0" smtClean="0"/>
              <a:t>IVDD</a:t>
            </a:r>
            <a:endParaRPr lang="en-US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61643"/>
              </p:ext>
            </p:extLst>
          </p:nvPr>
        </p:nvGraphicFramePr>
        <p:xfrm>
          <a:off x="971600" y="2531444"/>
          <a:ext cx="7416824" cy="3777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3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8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New certificates issued in 2017</a:t>
            </a:r>
            <a:endParaRPr lang="fr-BE" dirty="0"/>
          </a:p>
        </p:txBody>
      </p:sp>
      <p:sp>
        <p:nvSpPr>
          <p:cNvPr id="10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833345"/>
              </p:ext>
            </p:extLst>
          </p:nvPr>
        </p:nvGraphicFramePr>
        <p:xfrm>
          <a:off x="899592" y="2000250"/>
          <a:ext cx="7704856" cy="4309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3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Medical </a:t>
            </a:r>
            <a:r>
              <a:rPr lang="fr-BE" dirty="0" err="1"/>
              <a:t>Device</a:t>
            </a:r>
            <a:r>
              <a:rPr lang="fr-BE" dirty="0"/>
              <a:t> Survey </a:t>
            </a:r>
            <a:r>
              <a:rPr lang="fr-BE" dirty="0" smtClean="0"/>
              <a:t>2017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9</a:t>
            </a:fld>
            <a:endParaRPr lang="fr-BE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1"/>
          </p:nvPr>
        </p:nvSpPr>
        <p:spPr>
          <a:xfrm>
            <a:off x="899592" y="1600201"/>
            <a:ext cx="8136904" cy="748680"/>
          </a:xfrm>
        </p:spPr>
        <p:txBody>
          <a:bodyPr/>
          <a:lstStyle/>
          <a:p>
            <a:r>
              <a:rPr lang="en-US" dirty="0" smtClean="0"/>
              <a:t>New CE certificates issued from 2010 to 2017</a:t>
            </a:r>
            <a:endParaRPr lang="fr-BE" dirty="0"/>
          </a:p>
        </p:txBody>
      </p:sp>
      <p:sp>
        <p:nvSpPr>
          <p:cNvPr id="9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457200" y="6453335"/>
            <a:ext cx="2895600" cy="268139"/>
          </a:xfrm>
        </p:spPr>
        <p:txBody>
          <a:bodyPr/>
          <a:lstStyle/>
          <a:p>
            <a:pPr algn="l">
              <a:defRPr/>
            </a:pPr>
            <a:r>
              <a:rPr lang="fr-BE" dirty="0" smtClean="0"/>
              <a:t>Team-NB-MD-Survey-2017</a:t>
            </a:r>
            <a:endParaRPr lang="fr-BE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17903"/>
              </p:ext>
            </p:extLst>
          </p:nvPr>
        </p:nvGraphicFramePr>
        <p:xfrm>
          <a:off x="1043608" y="1756172"/>
          <a:ext cx="7416823" cy="462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35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3665</TotalTime>
  <Words>370</Words>
  <Application>Microsoft Office PowerPoint</Application>
  <PresentationFormat>Affichage à l'écran (4:3)</PresentationFormat>
  <Paragraphs>122</Paragraphs>
  <Slides>22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7" baseType="lpstr">
      <vt:lpstr>Arial</vt:lpstr>
      <vt:lpstr>Calibri</vt:lpstr>
      <vt:lpstr>Wingdings</vt:lpstr>
      <vt:lpstr>1_Modèle par défaut</vt:lpstr>
      <vt:lpstr>Modèle par défaut</vt:lpstr>
      <vt:lpstr>Medical Device Survey 2017  Data from all members - 24 NBs 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Medical Device Survey 2017</vt:lpstr>
      <vt:lpstr>Members</vt:lpstr>
    </vt:vector>
  </TitlesOfParts>
  <Company>QUASYS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ADir</dc:creator>
  <cp:lastModifiedBy>CSO</cp:lastModifiedBy>
  <cp:revision>569</cp:revision>
  <cp:lastPrinted>2016-04-08T09:33:56Z</cp:lastPrinted>
  <dcterms:created xsi:type="dcterms:W3CDTF">2003-11-17T09:11:45Z</dcterms:created>
  <dcterms:modified xsi:type="dcterms:W3CDTF">2018-04-26T07:10:36Z</dcterms:modified>
</cp:coreProperties>
</file>