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94" r:id="rId2"/>
    <p:sldId id="293" r:id="rId3"/>
    <p:sldId id="289" r:id="rId4"/>
    <p:sldId id="292" r:id="rId5"/>
    <p:sldId id="291" r:id="rId6"/>
    <p:sldId id="296" r:id="rId7"/>
    <p:sldId id="297" r:id="rId8"/>
    <p:sldId id="298" r:id="rId9"/>
    <p:sldId id="300" r:id="rId10"/>
    <p:sldId id="301" r:id="rId11"/>
    <p:sldId id="302" r:id="rId12"/>
    <p:sldId id="303" r:id="rId13"/>
    <p:sldId id="299" r:id="rId14"/>
    <p:sldId id="288" r:id="rId15"/>
  </p:sldIdLst>
  <p:sldSz cx="9144000" cy="6858000" type="screen4x3"/>
  <p:notesSz cx="6858000" cy="9144000"/>
  <p:defaultTextStyle>
    <a:defPPr>
      <a:defRPr lang="fr-BE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00CB"/>
    <a:srgbClr val="00FFFF"/>
    <a:srgbClr val="0000E9"/>
    <a:srgbClr val="9DF8FD"/>
    <a:srgbClr val="5FFBFB"/>
    <a:srgbClr val="FF3399"/>
    <a:srgbClr val="2F05CB"/>
    <a:srgbClr val="4E1FF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82" autoAdjust="0"/>
  </p:normalViewPr>
  <p:slideViewPr>
    <p:cSldViewPr>
      <p:cViewPr>
        <p:scale>
          <a:sx n="75" d="100"/>
          <a:sy n="75" d="100"/>
        </p:scale>
        <p:origin x="-1740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pPr>
              <a:defRPr/>
            </a:pPr>
            <a:fld id="{5B120DFA-430E-4EF0-8681-144B4F8108C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xmlns="" val="23792761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r-FR" smtClean="0"/>
          </a:p>
        </p:txBody>
      </p:sp>
      <p:sp>
        <p:nvSpPr>
          <p:cNvPr id="34820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555B045-86FC-4286-AF08-3F42E4D8DC81}" type="slidenum">
              <a:rPr lang="fr-FR" smtClean="0"/>
              <a:pPr/>
              <a:t>14</a:t>
            </a:fld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996BD-D9D2-49EC-BA43-92A2AF7AAD56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26F852-E5E5-4017-B487-C7A7D133FC19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FB62AD-CEDC-49D3-B6AC-314C866AEE4A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58F54B-0887-4380-983C-2EF516866BF6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0B0D3-0041-46AA-ADE0-D74565B5CC7F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170EA-811C-422F-AC86-39C7E95B4481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05A9E-002E-4EAA-9D9F-39D59E36A57F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C2A5A-4AD3-45FC-8359-4157DB1D2C65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127AE2-7844-43DF-814C-C65B72A4E2D9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092AE2-D8F3-4B0F-9F1B-6125689F7671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9DA24-26D3-4BDC-92FA-9E8BA12C56BE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95DD6-E6D2-49CC-841B-C58E3EDF9C17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CCFF"/>
            </a:gs>
            <a:gs pos="100000">
              <a:srgbClr val="FF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Cliquez pour modifier les styles du texte du masque</a:t>
            </a:r>
          </a:p>
          <a:p>
            <a:pPr lvl="1"/>
            <a:r>
              <a:rPr lang="fr-BE" smtClean="0"/>
              <a:t>Deuxième niveau</a:t>
            </a:r>
          </a:p>
          <a:p>
            <a:pPr lvl="2"/>
            <a:r>
              <a:rPr lang="fr-BE" smtClean="0"/>
              <a:t>Troisième niveau</a:t>
            </a:r>
          </a:p>
          <a:p>
            <a:pPr lvl="3"/>
            <a:r>
              <a:rPr lang="fr-BE" smtClean="0"/>
              <a:t>Quatrième niveau</a:t>
            </a:r>
          </a:p>
          <a:p>
            <a:pPr lvl="4"/>
            <a:r>
              <a:rPr lang="fr-BE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B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091F56C-B7FF-44D5-A45D-4B81044E8C76}" type="slidenum">
              <a:rPr lang="fr-BE"/>
              <a:pPr>
                <a:defRPr/>
              </a:pPr>
              <a:t>‹#›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092AE2-D8F3-4B0F-9F1B-6125689F7671}" type="slidenum">
              <a:rPr lang="fr-BE" smtClean="0"/>
              <a:pPr>
                <a:defRPr/>
              </a:pPr>
              <a:t>1</a:t>
            </a:fld>
            <a:endParaRPr lang="fr-BE"/>
          </a:p>
        </p:txBody>
      </p:sp>
      <p:sp>
        <p:nvSpPr>
          <p:cNvPr id="4" name="Espace réservé du numéro de diapositive 5"/>
          <p:cNvSpPr txBox="1">
            <a:spLocks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BE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eaLnBrk="1" hangingPunct="1"/>
            <a:fld id="{5CD8C482-1517-474F-A201-76B0EF49D0DE}" type="slidenum">
              <a:rPr lang="fr-BE" sz="1400" smtClean="0"/>
              <a:pPr eaLnBrk="1" hangingPunct="1"/>
              <a:t>1</a:t>
            </a:fld>
            <a:endParaRPr lang="fr-BE" sz="1400" dirty="0" smtClean="0"/>
          </a:p>
        </p:txBody>
      </p:sp>
      <p:sp>
        <p:nvSpPr>
          <p:cNvPr id="5" name="Sous-titre 8"/>
          <p:cNvSpPr txBox="1">
            <a:spLocks/>
          </p:cNvSpPr>
          <p:nvPr/>
        </p:nvSpPr>
        <p:spPr>
          <a:xfrm>
            <a:off x="251520" y="3573016"/>
            <a:ext cx="8496944" cy="24003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 eaLnBrk="1" hangingPunct="1">
              <a:buNone/>
            </a:pPr>
            <a:r>
              <a:rPr lang="en-US" sz="2400" b="1" dirty="0" smtClean="0">
                <a:solidFill>
                  <a:srgbClr val="2F05CB"/>
                </a:solidFill>
              </a:rPr>
              <a:t>T</a:t>
            </a:r>
            <a:r>
              <a:rPr lang="en-US" sz="2400" dirty="0" smtClean="0">
                <a:solidFill>
                  <a:srgbClr val="2F05CB"/>
                </a:solidFill>
              </a:rPr>
              <a:t>he </a:t>
            </a:r>
            <a:r>
              <a:rPr lang="en-US" sz="2400" b="1" dirty="0" smtClean="0">
                <a:solidFill>
                  <a:srgbClr val="2F05CB"/>
                </a:solidFill>
              </a:rPr>
              <a:t>E</a:t>
            </a:r>
            <a:r>
              <a:rPr lang="en-US" sz="2400" dirty="0" smtClean="0">
                <a:solidFill>
                  <a:srgbClr val="2F05CB"/>
                </a:solidFill>
              </a:rPr>
              <a:t>uropean </a:t>
            </a:r>
            <a:r>
              <a:rPr lang="en-US" sz="2400" b="1" dirty="0" smtClean="0">
                <a:solidFill>
                  <a:srgbClr val="2F05CB"/>
                </a:solidFill>
              </a:rPr>
              <a:t>A</a:t>
            </a:r>
            <a:r>
              <a:rPr lang="en-US" sz="2400" dirty="0" smtClean="0">
                <a:solidFill>
                  <a:srgbClr val="2F05CB"/>
                </a:solidFill>
              </a:rPr>
              <a:t>ssociation </a:t>
            </a:r>
            <a:r>
              <a:rPr lang="en-US" sz="2400" b="1" dirty="0" smtClean="0">
                <a:solidFill>
                  <a:srgbClr val="2F05CB"/>
                </a:solidFill>
              </a:rPr>
              <a:t>M</a:t>
            </a:r>
            <a:r>
              <a:rPr lang="en-US" sz="2400" dirty="0" smtClean="0">
                <a:solidFill>
                  <a:srgbClr val="2F05CB"/>
                </a:solidFill>
              </a:rPr>
              <a:t>edical devices</a:t>
            </a:r>
            <a:endParaRPr lang="fr-BE" sz="2400" dirty="0" smtClean="0">
              <a:solidFill>
                <a:srgbClr val="2F05CB"/>
              </a:solidFill>
            </a:endParaRPr>
          </a:p>
          <a:p>
            <a:pPr algn="ctr" eaLnBrk="1" hangingPunct="1"/>
            <a:endParaRPr lang="fr-BE" sz="1050" dirty="0" smtClean="0">
              <a:solidFill>
                <a:srgbClr val="2F05CB"/>
              </a:solidFill>
            </a:endParaRPr>
          </a:p>
          <a:p>
            <a:pPr marL="0" indent="0" algn="ctr" eaLnBrk="1" hangingPunct="1">
              <a:buNone/>
            </a:pPr>
            <a:r>
              <a:rPr lang="en-US" sz="2400" b="1" dirty="0" smtClean="0">
                <a:solidFill>
                  <a:srgbClr val="2F05CB"/>
                </a:solidFill>
              </a:rPr>
              <a:t>N</a:t>
            </a:r>
            <a:r>
              <a:rPr lang="en-US" sz="2400" dirty="0" smtClean="0">
                <a:solidFill>
                  <a:srgbClr val="2F05CB"/>
                </a:solidFill>
              </a:rPr>
              <a:t>otified </a:t>
            </a:r>
            <a:r>
              <a:rPr lang="en-US" sz="2400" b="1" dirty="0" smtClean="0">
                <a:solidFill>
                  <a:srgbClr val="2F05CB"/>
                </a:solidFill>
              </a:rPr>
              <a:t>B</a:t>
            </a:r>
            <a:r>
              <a:rPr lang="en-US" sz="2400" dirty="0" smtClean="0">
                <a:solidFill>
                  <a:srgbClr val="2F05CB"/>
                </a:solidFill>
              </a:rPr>
              <a:t>odies</a:t>
            </a:r>
          </a:p>
          <a:p>
            <a:pPr marL="0" indent="0" algn="ctr" eaLnBrk="1" hangingPunct="1">
              <a:buNone/>
            </a:pPr>
            <a:endParaRPr lang="en-US" dirty="0" smtClean="0">
              <a:solidFill>
                <a:srgbClr val="2F05CB"/>
              </a:solidFill>
            </a:endParaRPr>
          </a:p>
          <a:p>
            <a:pPr marL="0" indent="0" algn="ctr" eaLnBrk="1" hangingPunct="1">
              <a:buNone/>
            </a:pPr>
            <a:r>
              <a:rPr lang="en-US" sz="4000" b="1" dirty="0" smtClean="0">
                <a:solidFill>
                  <a:srgbClr val="2F05CB"/>
                </a:solidFill>
              </a:rPr>
              <a:t>“VISION on REVISION” </a:t>
            </a:r>
            <a:endParaRPr lang="fr-BE" sz="4000" b="1" dirty="0" smtClean="0">
              <a:solidFill>
                <a:srgbClr val="2F05CB"/>
              </a:solidFill>
            </a:endParaRPr>
          </a:p>
          <a:p>
            <a:pPr eaLnBrk="1" hangingPunct="1"/>
            <a:endParaRPr lang="fr-FR" dirty="0" smtClean="0"/>
          </a:p>
        </p:txBody>
      </p:sp>
      <p:pic>
        <p:nvPicPr>
          <p:cNvPr id="6" name="Picture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86125" y="548680"/>
            <a:ext cx="254635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438177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kern="1200" dirty="0" smtClean="0">
                <a:solidFill>
                  <a:srgbClr val="0000CB"/>
                </a:solidFill>
              </a:rPr>
              <a:t>Traceability – </a:t>
            </a:r>
            <a:r>
              <a:rPr lang="en-GB" sz="2800" b="1" u="sng" kern="1200" dirty="0" smtClean="0">
                <a:solidFill>
                  <a:srgbClr val="0000CB"/>
                </a:solidFill>
              </a:rPr>
              <a:t>Implant </a:t>
            </a:r>
            <a:r>
              <a:rPr lang="en-GB" sz="2800" b="1" u="sng" kern="1200" dirty="0" smtClean="0">
                <a:solidFill>
                  <a:srgbClr val="0000CB"/>
                </a:solidFill>
              </a:rPr>
              <a:t>cards - </a:t>
            </a:r>
            <a:r>
              <a:rPr lang="en-GB" sz="2800" b="1" u="sng" kern="1200" dirty="0" smtClean="0">
                <a:solidFill>
                  <a:srgbClr val="0000CB"/>
                </a:solidFill>
              </a:rPr>
              <a:t>Transparency</a:t>
            </a:r>
            <a:endParaRPr lang="en-GB" sz="2800" b="1" u="sng" kern="1200" dirty="0">
              <a:solidFill>
                <a:srgbClr val="0000C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en-GB" sz="2400" kern="1200" dirty="0" smtClean="0">
                <a:solidFill>
                  <a:srgbClr val="0000CB"/>
                </a:solidFill>
              </a:rPr>
              <a:t>Supportive of improved traceability requirements</a:t>
            </a:r>
          </a:p>
          <a:p>
            <a:endParaRPr lang="en-GB" sz="1200" kern="1200" dirty="0" smtClean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Supportive of introduction UDI</a:t>
            </a:r>
          </a:p>
          <a:p>
            <a:endParaRPr lang="en-GB" sz="1200" kern="1200" dirty="0" smtClean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Supportive of (electronic) implant cards, also for partial implants</a:t>
            </a:r>
          </a:p>
          <a:p>
            <a:endParaRPr lang="en-GB" sz="1200" kern="1200" dirty="0" smtClean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Supportive of good functioning accessible database</a:t>
            </a:r>
          </a:p>
          <a:p>
            <a:endParaRPr lang="en-GB" sz="1200" kern="1200" dirty="0" smtClean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Supportive of summary evaluation report for products with periodic safety update reporting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05A9E-002E-4EAA-9D9F-39D59E36A57F}" type="slidenum">
              <a:rPr lang="fr-BE" smtClean="0"/>
              <a:pPr>
                <a:defRPr/>
              </a:pPr>
              <a:t>10</a:t>
            </a:fld>
            <a:endParaRPr lang="fr-BE"/>
          </a:p>
        </p:txBody>
      </p:sp>
      <p:pic>
        <p:nvPicPr>
          <p:cNvPr id="6" name="Image 41" descr="R-TEAM-NB-Logo-2-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8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kern="1200" dirty="0" smtClean="0">
                <a:solidFill>
                  <a:srgbClr val="0000CB"/>
                </a:solidFill>
              </a:rPr>
              <a:t>Clinical trials and evidence</a:t>
            </a:r>
            <a:endParaRPr lang="en-GB" sz="2800" b="1" u="sng" kern="1200" dirty="0">
              <a:solidFill>
                <a:srgbClr val="0000C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en-GB" sz="2400" kern="1200" dirty="0" smtClean="0">
                <a:solidFill>
                  <a:srgbClr val="0000CB"/>
                </a:solidFill>
              </a:rPr>
              <a:t>Clarification of intent </a:t>
            </a:r>
            <a:r>
              <a:rPr lang="en-GB" sz="2400" kern="1200" dirty="0" err="1" smtClean="0">
                <a:solidFill>
                  <a:srgbClr val="0000CB"/>
                </a:solidFill>
              </a:rPr>
              <a:t>MemberState</a:t>
            </a:r>
            <a:r>
              <a:rPr lang="en-GB" sz="2400" kern="1200" dirty="0" smtClean="0">
                <a:solidFill>
                  <a:srgbClr val="0000CB"/>
                </a:solidFill>
              </a:rPr>
              <a:t> approving </a:t>
            </a:r>
            <a:r>
              <a:rPr lang="en-GB" sz="2400" kern="1200" dirty="0" err="1" smtClean="0">
                <a:solidFill>
                  <a:srgbClr val="0000CB"/>
                </a:solidFill>
              </a:rPr>
              <a:t>clin</a:t>
            </a:r>
            <a:r>
              <a:rPr lang="en-GB" sz="2400" kern="1200" dirty="0" smtClean="0">
                <a:solidFill>
                  <a:srgbClr val="0000CB"/>
                </a:solidFill>
              </a:rPr>
              <a:t>. trials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Supportive of coordination on multi-country trials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Clinical experts (relevant to the field) to be used for assessment of new and innovative high risk device - most of such clinicians will not be permanent staff, as the expertise is mostly available in practicing surgeons and professors.</a:t>
            </a:r>
          </a:p>
          <a:p>
            <a:r>
              <a:rPr lang="en-GB" sz="1600" kern="1200" dirty="0" smtClean="0">
                <a:solidFill>
                  <a:srgbClr val="0000CB"/>
                </a:solidFill>
              </a:rPr>
              <a:t>At least four years of practice in clinical field relevant to device under review</a:t>
            </a:r>
          </a:p>
          <a:p>
            <a:r>
              <a:rPr lang="en-GB" sz="1600" kern="1200" dirty="0" smtClean="0">
                <a:solidFill>
                  <a:srgbClr val="0000CB"/>
                </a:solidFill>
              </a:rPr>
              <a:t>Actively practicing surgery in field of application for min1 day a week, max 4 yrs ago</a:t>
            </a:r>
          </a:p>
          <a:p>
            <a:r>
              <a:rPr lang="en-GB" sz="1600" kern="1200" dirty="0" smtClean="0">
                <a:solidFill>
                  <a:srgbClr val="0000CB"/>
                </a:solidFill>
              </a:rPr>
              <a:t>Practicing in IMDRF countries, or having practiced there for a minimum of 4 years</a:t>
            </a:r>
          </a:p>
          <a:p>
            <a:r>
              <a:rPr lang="en-GB" sz="1600" kern="1200" dirty="0" smtClean="0">
                <a:solidFill>
                  <a:srgbClr val="0000CB"/>
                </a:solidFill>
              </a:rPr>
              <a:t>Demonstrated knowledge on reviewing, designing or conducting clinical trials</a:t>
            </a:r>
            <a:endParaRPr lang="en-GB" sz="2400" kern="1200" dirty="0" smtClean="0">
              <a:solidFill>
                <a:srgbClr val="0000CB"/>
              </a:solidFill>
            </a:endParaRPr>
          </a:p>
          <a:p>
            <a:r>
              <a:rPr lang="en-GB" sz="1600" kern="1200" dirty="0" smtClean="0">
                <a:solidFill>
                  <a:srgbClr val="0000CB"/>
                </a:solidFill>
              </a:rPr>
              <a:t>Declaration listing what the clinician reviewed before (review CV tracking) </a:t>
            </a:r>
          </a:p>
          <a:p>
            <a:pPr>
              <a:buNone/>
            </a:pPr>
            <a:endParaRPr lang="en-GB" sz="2400" kern="1200" dirty="0" smtClean="0">
              <a:solidFill>
                <a:srgbClr val="0000CB"/>
              </a:solidFill>
            </a:endParaRPr>
          </a:p>
          <a:p>
            <a:endParaRPr lang="en-GB" sz="2400" kern="1200" dirty="0">
              <a:solidFill>
                <a:srgbClr val="0000C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05A9E-002E-4EAA-9D9F-39D59E36A57F}" type="slidenum">
              <a:rPr lang="fr-BE" smtClean="0"/>
              <a:pPr>
                <a:defRPr/>
              </a:pPr>
              <a:t>11</a:t>
            </a:fld>
            <a:endParaRPr lang="fr-BE"/>
          </a:p>
        </p:txBody>
      </p:sp>
      <p:pic>
        <p:nvPicPr>
          <p:cNvPr id="6" name="Image 41" descr="R-TEAM-NB-Logo-2-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8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kern="1200" dirty="0" smtClean="0">
                <a:solidFill>
                  <a:srgbClr val="0000CB"/>
                </a:solidFill>
              </a:rPr>
              <a:t>Some </a:t>
            </a:r>
            <a:r>
              <a:rPr lang="en-GB" sz="2800" b="1" u="sng" kern="1200" dirty="0" smtClean="0">
                <a:solidFill>
                  <a:srgbClr val="0000CB"/>
                </a:solidFill>
              </a:rPr>
              <a:t>further </a:t>
            </a:r>
            <a:r>
              <a:rPr lang="en-GB" sz="2800" b="1" u="sng" kern="1200" dirty="0" smtClean="0">
                <a:solidFill>
                  <a:srgbClr val="0000CB"/>
                </a:solidFill>
              </a:rPr>
              <a:t>topics</a:t>
            </a:r>
            <a:endParaRPr lang="en-GB" sz="2800" b="1" u="sng" kern="1200" dirty="0">
              <a:solidFill>
                <a:srgbClr val="0000C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GB" sz="2400" kern="1200" dirty="0" smtClean="0">
                <a:solidFill>
                  <a:srgbClr val="0000CB"/>
                </a:solidFill>
              </a:rPr>
              <a:t>PMS/PMCF – </a:t>
            </a:r>
            <a:r>
              <a:rPr lang="en-GB" sz="2400" kern="1200" dirty="0" smtClean="0">
                <a:solidFill>
                  <a:srgbClr val="0000CB"/>
                </a:solidFill>
              </a:rPr>
              <a:t>support growing </a:t>
            </a:r>
            <a:r>
              <a:rPr lang="en-GB" sz="2400" kern="1200" dirty="0" smtClean="0">
                <a:solidFill>
                  <a:srgbClr val="0000CB"/>
                </a:solidFill>
              </a:rPr>
              <a:t>emphasis for notified bodies to review </a:t>
            </a:r>
            <a:r>
              <a:rPr lang="en-GB" sz="2400" kern="1200" dirty="0" smtClean="0">
                <a:solidFill>
                  <a:srgbClr val="0000CB"/>
                </a:solidFill>
              </a:rPr>
              <a:t>continuously - DIS </a:t>
            </a:r>
            <a:r>
              <a:rPr lang="en-GB" sz="2400" kern="1200" dirty="0" smtClean="0">
                <a:solidFill>
                  <a:srgbClr val="0000CB"/>
                </a:solidFill>
              </a:rPr>
              <a:t>ISO </a:t>
            </a:r>
            <a:r>
              <a:rPr lang="en-GB" sz="2400" kern="1200" dirty="0" smtClean="0">
                <a:solidFill>
                  <a:srgbClr val="0000CB"/>
                </a:solidFill>
              </a:rPr>
              <a:t>13485:2014/15</a:t>
            </a:r>
            <a:endParaRPr lang="en-GB" sz="2400" kern="1200" dirty="0" smtClean="0">
              <a:solidFill>
                <a:srgbClr val="0000CB"/>
              </a:solidFill>
            </a:endParaRPr>
          </a:p>
          <a:p>
            <a:endParaRPr lang="en-GB" sz="1200" kern="1200" dirty="0" smtClean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MDCG to become an effective forum for </a:t>
            </a:r>
            <a:r>
              <a:rPr lang="en-GB" sz="2400" kern="1200" dirty="0" smtClean="0">
                <a:solidFill>
                  <a:srgbClr val="0000CB"/>
                </a:solidFill>
              </a:rPr>
              <a:t>decision-making</a:t>
            </a:r>
          </a:p>
          <a:p>
            <a:pPr lvl="1"/>
            <a:r>
              <a:rPr lang="en-GB" sz="2000" kern="1200" dirty="0" smtClean="0">
                <a:solidFill>
                  <a:srgbClr val="0000CB"/>
                </a:solidFill>
              </a:rPr>
              <a:t>Include notified bodies in working groups</a:t>
            </a:r>
            <a:endParaRPr lang="en-GB" sz="2000" kern="1200" dirty="0" smtClean="0">
              <a:solidFill>
                <a:srgbClr val="0000CB"/>
              </a:solidFill>
            </a:endParaRPr>
          </a:p>
          <a:p>
            <a:endParaRPr lang="en-GB" sz="1200" kern="1200" dirty="0" smtClean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‘cosmetic implants’ – either rule based or time-limited review of positive inclusion list – clinical benefit issues</a:t>
            </a:r>
          </a:p>
          <a:p>
            <a:endParaRPr lang="en-GB" sz="1200" kern="1200" dirty="0" smtClean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CTS helpful on top of harmonised standards if all stakeholders can contribute – e.g. Specification </a:t>
            </a:r>
            <a:r>
              <a:rPr lang="en-GB" sz="2400" kern="1200" dirty="0" smtClean="0">
                <a:solidFill>
                  <a:srgbClr val="0000CB"/>
                </a:solidFill>
              </a:rPr>
              <a:t>minimum </a:t>
            </a:r>
            <a:r>
              <a:rPr lang="en-GB" sz="2400" kern="1200" dirty="0" smtClean="0">
                <a:solidFill>
                  <a:srgbClr val="0000CB"/>
                </a:solidFill>
              </a:rPr>
              <a:t>aspects for clinical trials for new types of implants</a:t>
            </a:r>
          </a:p>
          <a:p>
            <a:endParaRPr lang="en-GB" sz="2400" kern="1200" dirty="0" smtClean="0">
              <a:solidFill>
                <a:srgbClr val="0000CB"/>
              </a:solidFill>
            </a:endParaRPr>
          </a:p>
          <a:p>
            <a:endParaRPr lang="en-GB" sz="2400" kern="1200" dirty="0">
              <a:solidFill>
                <a:srgbClr val="0000C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05A9E-002E-4EAA-9D9F-39D59E36A57F}" type="slidenum">
              <a:rPr lang="fr-BE" smtClean="0"/>
              <a:pPr>
                <a:defRPr/>
              </a:pPr>
              <a:t>12</a:t>
            </a:fld>
            <a:endParaRPr lang="fr-BE"/>
          </a:p>
        </p:txBody>
      </p:sp>
      <p:pic>
        <p:nvPicPr>
          <p:cNvPr id="6" name="Image 41" descr="R-TEAM-NB-Logo-2-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8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kern="1200" dirty="0" smtClean="0">
                <a:solidFill>
                  <a:srgbClr val="0000CB"/>
                </a:solidFill>
              </a:rPr>
              <a:t>Last slide on notified body qualifications</a:t>
            </a:r>
            <a:endParaRPr lang="en-GB" sz="2800" b="1" u="sng" kern="1200" dirty="0">
              <a:solidFill>
                <a:srgbClr val="0000C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686800" cy="4525963"/>
          </a:xfrm>
        </p:spPr>
        <p:txBody>
          <a:bodyPr/>
          <a:lstStyle/>
          <a:p>
            <a:r>
              <a:rPr lang="en-GB" sz="2400" kern="1200" dirty="0" smtClean="0">
                <a:solidFill>
                  <a:srgbClr val="0000CB"/>
                </a:solidFill>
              </a:rPr>
              <a:t>TEAM-NB members should arrange to be properly resourced with the necessary expertise 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Members state designation authorities should meet the same requirements in order to supervise appropriately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TEAM-NB is of </a:t>
            </a:r>
            <a:r>
              <a:rPr lang="en-GB" sz="2400" kern="1200" dirty="0" smtClean="0">
                <a:solidFill>
                  <a:srgbClr val="0000CB"/>
                </a:solidFill>
              </a:rPr>
              <a:t>strong </a:t>
            </a:r>
            <a:r>
              <a:rPr lang="en-GB" sz="2400" kern="1200" dirty="0" smtClean="0">
                <a:solidFill>
                  <a:srgbClr val="0000CB"/>
                </a:solidFill>
              </a:rPr>
              <a:t>opinion that tightening up </a:t>
            </a:r>
            <a:r>
              <a:rPr lang="en-GB" sz="2400" kern="1200" dirty="0" smtClean="0">
                <a:solidFill>
                  <a:srgbClr val="0000CB"/>
                </a:solidFill>
              </a:rPr>
              <a:t>monitoring </a:t>
            </a:r>
            <a:r>
              <a:rPr lang="en-GB" sz="2400" kern="1200" dirty="0" smtClean="0">
                <a:solidFill>
                  <a:srgbClr val="0000CB"/>
                </a:solidFill>
              </a:rPr>
              <a:t>of notified bodies with assessments, audits and better communication is crucial to ensure </a:t>
            </a:r>
            <a:r>
              <a:rPr lang="en-GB" sz="2400" kern="1200" dirty="0" smtClean="0">
                <a:solidFill>
                  <a:srgbClr val="0000CB"/>
                </a:solidFill>
              </a:rPr>
              <a:t>a consistent </a:t>
            </a:r>
            <a:r>
              <a:rPr lang="en-GB" sz="2400" kern="1200" dirty="0" smtClean="0">
                <a:solidFill>
                  <a:srgbClr val="0000CB"/>
                </a:solidFill>
              </a:rPr>
              <a:t>level of scrutiny of manufacturers &amp; devices across </a:t>
            </a:r>
            <a:r>
              <a:rPr lang="en-GB" sz="2400" kern="1200" dirty="0" smtClean="0">
                <a:solidFill>
                  <a:srgbClr val="0000CB"/>
                </a:solidFill>
              </a:rPr>
              <a:t>EU  </a:t>
            </a:r>
            <a:endParaRPr lang="en-GB" sz="2400" kern="1200" dirty="0" smtClean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Qualification requirements for personnel involved in conformity assessment procedures to be described in more detail to ensure level playing field all over </a:t>
            </a:r>
            <a:r>
              <a:rPr lang="en-GB" sz="2400" kern="1200" dirty="0" smtClean="0">
                <a:solidFill>
                  <a:srgbClr val="0000CB"/>
                </a:solidFill>
              </a:rPr>
              <a:t>Europe </a:t>
            </a:r>
            <a:endParaRPr lang="en-GB" sz="2400" kern="1200" dirty="0">
              <a:solidFill>
                <a:srgbClr val="0000C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05A9E-002E-4EAA-9D9F-39D59E36A57F}" type="slidenum">
              <a:rPr lang="fr-BE" smtClean="0"/>
              <a:pPr>
                <a:defRPr/>
              </a:pPr>
              <a:t>13</a:t>
            </a:fld>
            <a:endParaRPr lang="fr-BE"/>
          </a:p>
        </p:txBody>
      </p:sp>
      <p:pic>
        <p:nvPicPr>
          <p:cNvPr id="6" name="Image 41" descr="R-TEAM-NB-Logo-2-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8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651C306-8235-48CE-BDE6-E0DDE98A0FF5}" type="slidenum">
              <a:rPr lang="fr-BE" smtClean="0"/>
              <a:pPr/>
              <a:t>14</a:t>
            </a:fld>
            <a:endParaRPr lang="fr-BE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3200" b="1" u="sng" dirty="0" smtClean="0">
                <a:solidFill>
                  <a:srgbClr val="0000E9"/>
                </a:solidFill>
                <a:cs typeface="Times New Roman" pitchFamily="18" charset="0"/>
              </a:rPr>
              <a:t/>
            </a:r>
            <a:br>
              <a:rPr lang="en-GB" sz="3200" b="1" u="sng" dirty="0" smtClean="0">
                <a:solidFill>
                  <a:srgbClr val="0000E9"/>
                </a:solidFill>
                <a:cs typeface="Times New Roman" pitchFamily="18" charset="0"/>
              </a:rPr>
            </a:br>
            <a:r>
              <a:rPr lang="en-GB" sz="3200" b="1" u="sng" dirty="0" smtClean="0">
                <a:solidFill>
                  <a:srgbClr val="0000E9"/>
                </a:solidFill>
                <a:cs typeface="Times New Roman" pitchFamily="18" charset="0"/>
              </a:rPr>
              <a:t>Contacts</a:t>
            </a:r>
            <a:r>
              <a:rPr lang="en-GB" sz="2400" dirty="0" smtClean="0">
                <a:solidFill>
                  <a:schemeClr val="tx1"/>
                </a:solidFill>
              </a:rPr>
              <a:t/>
            </a:r>
            <a:br>
              <a:rPr lang="en-GB" sz="2400" dirty="0" smtClean="0">
                <a:solidFill>
                  <a:schemeClr val="tx1"/>
                </a:solidFill>
              </a:rPr>
            </a:br>
            <a:r>
              <a:rPr lang="en-US" sz="2800" dirty="0" smtClean="0">
                <a:solidFill>
                  <a:schemeClr val="tx1"/>
                </a:solidFill>
                <a:cs typeface="Times New Roman" pitchFamily="18" charset="0"/>
              </a:rPr>
              <a:t> </a:t>
            </a:r>
            <a:endParaRPr lang="fr-BE" sz="2800" dirty="0" smtClean="0">
              <a:solidFill>
                <a:srgbClr val="0000CB"/>
              </a:solidFill>
            </a:endParaRP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186738" cy="4471988"/>
          </a:xfrm>
        </p:spPr>
        <p:txBody>
          <a:bodyPr/>
          <a:lstStyle/>
          <a:p>
            <a:pPr eaLnBrk="1" fontAlgn="t" hangingPunct="1">
              <a:spcAft>
                <a:spcPts val="1200"/>
              </a:spcAft>
              <a:buFontTx/>
              <a:buNone/>
              <a:defRPr/>
            </a:pPr>
            <a:r>
              <a:rPr lang="en-GB" sz="2400" dirty="0" smtClean="0">
                <a:solidFill>
                  <a:srgbClr val="0000E9"/>
                </a:solidFill>
              </a:rPr>
              <a:t>Management:</a:t>
            </a:r>
          </a:p>
          <a:p>
            <a:pPr eaLnBrk="1" fontAlgn="t" hangingPunct="1">
              <a:buFont typeface="Arial" pitchFamily="34" charset="0"/>
              <a:buChar char="•"/>
              <a:defRPr/>
            </a:pPr>
            <a:r>
              <a:rPr lang="en-GB" sz="2000" b="1" dirty="0" err="1" smtClean="0">
                <a:solidFill>
                  <a:srgbClr val="0000E9"/>
                </a:solidFill>
              </a:rPr>
              <a:t>Gert</a:t>
            </a:r>
            <a:r>
              <a:rPr lang="en-GB" sz="2000" b="1" dirty="0" smtClean="0">
                <a:solidFill>
                  <a:srgbClr val="0000E9"/>
                </a:solidFill>
              </a:rPr>
              <a:t>  Bos </a:t>
            </a:r>
            <a:r>
              <a:rPr lang="en-GB" sz="1600" dirty="0" smtClean="0">
                <a:solidFill>
                  <a:srgbClr val="0000E9"/>
                </a:solidFill>
              </a:rPr>
              <a:t>(</a:t>
            </a:r>
            <a:r>
              <a:rPr lang="en-GB" sz="1600" dirty="0">
                <a:solidFill>
                  <a:srgbClr val="0000E9"/>
                </a:solidFill>
              </a:rPr>
              <a:t>gert.bos@bsigroup.com</a:t>
            </a:r>
            <a:r>
              <a:rPr lang="en-GB" sz="1600" dirty="0" smtClean="0">
                <a:solidFill>
                  <a:srgbClr val="0000E9"/>
                </a:solidFill>
              </a:rPr>
              <a:t>) – president</a:t>
            </a:r>
            <a:endParaRPr lang="en-GB" sz="2000" dirty="0" smtClean="0">
              <a:solidFill>
                <a:srgbClr val="0000E9"/>
              </a:solidFill>
            </a:endParaRPr>
          </a:p>
          <a:p>
            <a:pPr eaLnBrk="1" fontAlgn="t" hangingPunct="1">
              <a:defRPr/>
            </a:pPr>
            <a:r>
              <a:rPr lang="en-GB" sz="2000" b="1" dirty="0" smtClean="0">
                <a:solidFill>
                  <a:srgbClr val="0000E9"/>
                </a:solidFill>
              </a:rPr>
              <a:t>Hans </a:t>
            </a:r>
            <a:r>
              <a:rPr lang="en-GB" sz="2000" b="1" dirty="0" err="1" smtClean="0">
                <a:solidFill>
                  <a:srgbClr val="0000E9"/>
                </a:solidFill>
              </a:rPr>
              <a:t>Heiner</a:t>
            </a:r>
            <a:r>
              <a:rPr lang="en-GB" sz="2000" b="1" dirty="0" smtClean="0">
                <a:solidFill>
                  <a:srgbClr val="0000E9"/>
                </a:solidFill>
              </a:rPr>
              <a:t> Junker</a:t>
            </a:r>
            <a:r>
              <a:rPr lang="en-GB" sz="2000" dirty="0" smtClean="0">
                <a:solidFill>
                  <a:srgbClr val="0000E9"/>
                </a:solidFill>
              </a:rPr>
              <a:t> </a:t>
            </a:r>
            <a:r>
              <a:rPr lang="en-GB" sz="1600" dirty="0" smtClean="0">
                <a:solidFill>
                  <a:srgbClr val="0000E9"/>
                </a:solidFill>
              </a:rPr>
              <a:t>(</a:t>
            </a:r>
            <a:r>
              <a:rPr lang="en-GB" sz="1600" dirty="0">
                <a:solidFill>
                  <a:srgbClr val="0000E9"/>
                </a:solidFill>
              </a:rPr>
              <a:t>hans-heiner.junker@tuev-sued.de</a:t>
            </a:r>
            <a:r>
              <a:rPr lang="en-GB" sz="1600" dirty="0" smtClean="0">
                <a:solidFill>
                  <a:srgbClr val="0000E9"/>
                </a:solidFill>
              </a:rPr>
              <a:t>) – vice president</a:t>
            </a:r>
          </a:p>
          <a:p>
            <a:pPr eaLnBrk="1" fontAlgn="t" hangingPunct="1">
              <a:defRPr/>
            </a:pPr>
            <a:r>
              <a:rPr lang="en-GB" sz="2000" b="1" dirty="0" smtClean="0">
                <a:solidFill>
                  <a:srgbClr val="0000E9"/>
                </a:solidFill>
              </a:rPr>
              <a:t>Guy Buijzen </a:t>
            </a:r>
            <a:r>
              <a:rPr lang="en-GB" sz="1600" dirty="0" smtClean="0">
                <a:solidFill>
                  <a:srgbClr val="0000E9"/>
                </a:solidFill>
              </a:rPr>
              <a:t>(guy.buijzen@dekra.com) – assistant vice-president</a:t>
            </a:r>
          </a:p>
          <a:p>
            <a:pPr eaLnBrk="1" fontAlgn="t" hangingPunct="1">
              <a:defRPr/>
            </a:pPr>
            <a:r>
              <a:rPr lang="en-GB" sz="2000" b="1" dirty="0" err="1" smtClean="0">
                <a:solidFill>
                  <a:srgbClr val="0000E9"/>
                </a:solidFill>
              </a:rPr>
              <a:t>Aud</a:t>
            </a:r>
            <a:r>
              <a:rPr lang="en-GB" sz="2000" b="1" dirty="0" smtClean="0">
                <a:solidFill>
                  <a:srgbClr val="0000E9"/>
                </a:solidFill>
              </a:rPr>
              <a:t> </a:t>
            </a:r>
            <a:r>
              <a:rPr lang="en-GB" sz="2000" b="1" dirty="0" err="1">
                <a:solidFill>
                  <a:srgbClr val="0000E9"/>
                </a:solidFill>
              </a:rPr>
              <a:t>Løken</a:t>
            </a:r>
            <a:r>
              <a:rPr lang="en-GB" sz="2000" b="1" dirty="0">
                <a:solidFill>
                  <a:srgbClr val="0000E9"/>
                </a:solidFill>
              </a:rPr>
              <a:t> </a:t>
            </a:r>
            <a:r>
              <a:rPr lang="en-GB" sz="2000" b="1" dirty="0" err="1" smtClean="0">
                <a:solidFill>
                  <a:srgbClr val="0000E9"/>
                </a:solidFill>
              </a:rPr>
              <a:t>Eiklidh</a:t>
            </a:r>
            <a:r>
              <a:rPr lang="en-GB" sz="2000" b="1" dirty="0" smtClean="0">
                <a:solidFill>
                  <a:srgbClr val="0000E9"/>
                </a:solidFill>
              </a:rPr>
              <a:t> </a:t>
            </a:r>
            <a:r>
              <a:rPr lang="en-GB" sz="1600" dirty="0" smtClean="0">
                <a:solidFill>
                  <a:srgbClr val="0000E9"/>
                </a:solidFill>
              </a:rPr>
              <a:t>(Aud.Loken.Eiklid@presafe.com) - treasurer</a:t>
            </a:r>
            <a:endParaRPr lang="en-GB" sz="2000" u="sng" dirty="0" smtClean="0">
              <a:solidFill>
                <a:srgbClr val="0000E9"/>
              </a:solidFill>
            </a:endParaRPr>
          </a:p>
          <a:p>
            <a:pPr eaLnBrk="1" fontAlgn="t" hangingPunct="1">
              <a:defRPr/>
            </a:pPr>
            <a:r>
              <a:rPr lang="es-ES_tradnl" sz="2000" b="1" dirty="0" err="1" smtClean="0">
                <a:solidFill>
                  <a:srgbClr val="0000E9"/>
                </a:solidFill>
              </a:rPr>
              <a:t>Corinne</a:t>
            </a:r>
            <a:r>
              <a:rPr lang="es-ES_tradnl" sz="2000" b="1" dirty="0" smtClean="0">
                <a:solidFill>
                  <a:srgbClr val="0000E9"/>
                </a:solidFill>
              </a:rPr>
              <a:t> </a:t>
            </a:r>
            <a:r>
              <a:rPr lang="es-ES_tradnl" sz="2000" b="1" dirty="0" err="1" smtClean="0">
                <a:solidFill>
                  <a:srgbClr val="0000E9"/>
                </a:solidFill>
              </a:rPr>
              <a:t>Delorme</a:t>
            </a:r>
            <a:r>
              <a:rPr lang="es-ES_tradnl" sz="2000" b="1" dirty="0" smtClean="0">
                <a:solidFill>
                  <a:srgbClr val="0000E9"/>
                </a:solidFill>
              </a:rPr>
              <a:t> </a:t>
            </a:r>
            <a:r>
              <a:rPr lang="es-ES_tradnl" sz="1600" dirty="0" smtClean="0">
                <a:solidFill>
                  <a:srgbClr val="0000E9"/>
                </a:solidFill>
              </a:rPr>
              <a:t>(corinne.delorme@lne.fr) </a:t>
            </a:r>
            <a:r>
              <a:rPr lang="es-ES_tradnl" sz="1600" dirty="0">
                <a:solidFill>
                  <a:srgbClr val="0000E9"/>
                </a:solidFill>
              </a:rPr>
              <a:t>– </a:t>
            </a:r>
            <a:r>
              <a:rPr lang="es-ES_tradnl" sz="1600" dirty="0" err="1">
                <a:solidFill>
                  <a:srgbClr val="0000E9"/>
                </a:solidFill>
              </a:rPr>
              <a:t>secretary</a:t>
            </a:r>
            <a:endParaRPr lang="es-ES_tradnl" sz="1600" dirty="0">
              <a:solidFill>
                <a:srgbClr val="0000E9"/>
              </a:solidFill>
            </a:endParaRPr>
          </a:p>
          <a:p>
            <a:pPr eaLnBrk="1" fontAlgn="t" hangingPunct="1">
              <a:defRPr/>
            </a:pPr>
            <a:r>
              <a:rPr lang="en-US" sz="2000" b="1" dirty="0" smtClean="0">
                <a:solidFill>
                  <a:srgbClr val="0000E9"/>
                </a:solidFill>
              </a:rPr>
              <a:t>Françoise Schlemmer </a:t>
            </a:r>
            <a:r>
              <a:rPr lang="en-US" sz="1600" dirty="0" smtClean="0">
                <a:solidFill>
                  <a:srgbClr val="0000E9"/>
                </a:solidFill>
              </a:rPr>
              <a:t>(s</a:t>
            </a:r>
            <a:r>
              <a:rPr lang="fr-BE" sz="1600" dirty="0" smtClean="0">
                <a:solidFill>
                  <a:srgbClr val="0000E9"/>
                </a:solidFill>
              </a:rPr>
              <a:t>chlemmer@quasys.com) -</a:t>
            </a:r>
            <a:r>
              <a:rPr lang="en-GB" sz="1600" dirty="0" smtClean="0">
                <a:solidFill>
                  <a:srgbClr val="0000E9"/>
                </a:solidFill>
              </a:rPr>
              <a:t>Director and Secretariat</a:t>
            </a:r>
          </a:p>
          <a:p>
            <a:pPr eaLnBrk="1" fontAlgn="t" hangingPunct="1">
              <a:defRPr/>
            </a:pPr>
            <a:endParaRPr lang="en-GB" sz="1600" dirty="0" smtClean="0">
              <a:solidFill>
                <a:srgbClr val="0000E9"/>
              </a:solidFill>
            </a:endParaRPr>
          </a:p>
          <a:p>
            <a:pPr eaLnBrk="1" fontAlgn="t" hangingPunct="1">
              <a:defRPr/>
            </a:pPr>
            <a:endParaRPr lang="en-GB" sz="1600" dirty="0" smtClean="0">
              <a:solidFill>
                <a:srgbClr val="0000E9"/>
              </a:solidFill>
            </a:endParaRPr>
          </a:p>
          <a:p>
            <a:pPr eaLnBrk="1" fontAlgn="t" hangingPunct="1">
              <a:buNone/>
              <a:defRPr/>
            </a:pPr>
            <a:r>
              <a:rPr lang="en-GB" dirty="0" smtClean="0">
                <a:solidFill>
                  <a:srgbClr val="0000E9"/>
                </a:solidFill>
              </a:rPr>
              <a:t>		www.team-nb.org</a:t>
            </a:r>
            <a:endParaRPr lang="fr-BE" dirty="0" smtClean="0">
              <a:solidFill>
                <a:srgbClr val="0000E9"/>
              </a:solidFill>
            </a:endParaRPr>
          </a:p>
          <a:p>
            <a:pPr eaLnBrk="1" fontAlgn="t" hangingPunct="1">
              <a:buFontTx/>
              <a:buNone/>
              <a:defRPr/>
            </a:pPr>
            <a:endParaRPr lang="fr-BE" sz="2000" dirty="0" smtClean="0">
              <a:solidFill>
                <a:srgbClr val="0000E9"/>
              </a:solidFill>
            </a:endParaRPr>
          </a:p>
          <a:p>
            <a:pPr eaLnBrk="1" fontAlgn="t" hangingPunct="1">
              <a:buFontTx/>
              <a:buNone/>
              <a:defRPr/>
            </a:pPr>
            <a:endParaRPr lang="fr-BE" sz="2400" dirty="0" smtClean="0">
              <a:solidFill>
                <a:srgbClr val="0000E9"/>
              </a:solidFill>
            </a:endParaRPr>
          </a:p>
          <a:p>
            <a:pPr eaLnBrk="1" hangingPunct="1">
              <a:buFontTx/>
              <a:buNone/>
              <a:defRPr/>
            </a:pPr>
            <a:endParaRPr lang="fr-BE" sz="2000" dirty="0" smtClean="0"/>
          </a:p>
          <a:p>
            <a:pPr marL="609600" indent="-609600" eaLnBrk="1" hangingPunct="1">
              <a:buFontTx/>
              <a:buAutoNum type="arabicPeriod"/>
              <a:defRPr/>
            </a:pPr>
            <a:endParaRPr lang="en-GB" sz="2000" b="1" dirty="0" smtClean="0">
              <a:latin typeface="Times New Roman" pitchFamily="18" charset="0"/>
            </a:endParaRPr>
          </a:p>
          <a:p>
            <a:pPr marL="609600" indent="-609600" eaLnBrk="1" hangingPunct="1">
              <a:buFontTx/>
              <a:buAutoNum type="arabicPeriod"/>
              <a:defRPr/>
            </a:pPr>
            <a:endParaRPr lang="en-GB" sz="2000" b="1" dirty="0" smtClean="0">
              <a:latin typeface="Times New Roman" pitchFamily="18" charset="0"/>
            </a:endParaRPr>
          </a:p>
          <a:p>
            <a:pPr marL="609600" indent="-609600" eaLnBrk="1" hangingPunct="1">
              <a:buFontTx/>
              <a:buNone/>
              <a:defRPr/>
            </a:pPr>
            <a:endParaRPr lang="en-GB" sz="2000" b="1" dirty="0" smtClean="0">
              <a:latin typeface="Times New Roman" pitchFamily="18" charset="0"/>
            </a:endParaRPr>
          </a:p>
          <a:p>
            <a:pPr marL="609600" indent="-609600" eaLnBrk="1" hangingPunct="1">
              <a:buFontTx/>
              <a:buNone/>
              <a:defRPr/>
            </a:pPr>
            <a:endParaRPr lang="en-GB" sz="2000" b="1" dirty="0" smtClean="0">
              <a:latin typeface="Times New Roman" pitchFamily="18" charset="0"/>
            </a:endParaRPr>
          </a:p>
        </p:txBody>
      </p:sp>
      <p:pic>
        <p:nvPicPr>
          <p:cNvPr id="5" name="Image 41" descr="R-TEAM-NB-Logo-2-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pic>
        <p:nvPicPr>
          <p:cNvPr id="6" name="Picture 2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420026"/>
            <a:ext cx="2880320" cy="18479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8F54B-0887-4380-983C-2EF516866BF6}" type="slidenum">
              <a:rPr lang="fr-BE" smtClean="0"/>
              <a:pPr>
                <a:defRPr/>
              </a:pPr>
              <a:t>2</a:t>
            </a:fld>
            <a:endParaRPr lang="fr-BE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457200" y="1600200"/>
            <a:ext cx="8186738" cy="432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fr-FR" sz="2800" b="1" dirty="0" err="1" smtClean="0">
                <a:solidFill>
                  <a:srgbClr val="0000CB"/>
                </a:solidFill>
              </a:rPr>
              <a:t>Aims</a:t>
            </a:r>
            <a:r>
              <a:rPr lang="fr-FR" sz="2800" b="1" dirty="0" smtClean="0">
                <a:solidFill>
                  <a:srgbClr val="0000CB"/>
                </a:solidFill>
              </a:rPr>
              <a:t>: </a:t>
            </a:r>
          </a:p>
          <a:p>
            <a:pPr>
              <a:defRPr/>
            </a:pPr>
            <a:endParaRPr lang="fr-FR" sz="2400" dirty="0" smtClean="0">
              <a:solidFill>
                <a:srgbClr val="0000CB"/>
              </a:solidFill>
            </a:endParaRPr>
          </a:p>
          <a:p>
            <a:pPr>
              <a:defRPr/>
            </a:pPr>
            <a:r>
              <a:rPr lang="fr-FR" sz="2400" dirty="0" smtClean="0">
                <a:solidFill>
                  <a:srgbClr val="0000CB"/>
                </a:solidFill>
              </a:rPr>
              <a:t>Communication </a:t>
            </a:r>
            <a:r>
              <a:rPr lang="fr-FR" sz="2400" dirty="0" err="1" smtClean="0">
                <a:solidFill>
                  <a:srgbClr val="0000CB"/>
                </a:solidFill>
              </a:rPr>
              <a:t>with</a:t>
            </a:r>
            <a:endParaRPr lang="fr-FR" sz="2400" dirty="0" smtClean="0">
              <a:solidFill>
                <a:srgbClr val="0000CB"/>
              </a:solidFill>
            </a:endParaRPr>
          </a:p>
          <a:p>
            <a:pPr lvl="1">
              <a:defRPr/>
            </a:pPr>
            <a:r>
              <a:rPr lang="fr-FR" sz="2000" dirty="0" err="1" smtClean="0">
                <a:solidFill>
                  <a:srgbClr val="0000CB"/>
                </a:solidFill>
              </a:rPr>
              <a:t>European</a:t>
            </a:r>
            <a:r>
              <a:rPr lang="fr-FR" sz="2000" dirty="0" smtClean="0">
                <a:solidFill>
                  <a:srgbClr val="0000CB"/>
                </a:solidFill>
              </a:rPr>
              <a:t> Commission</a:t>
            </a:r>
          </a:p>
          <a:p>
            <a:pPr lvl="1">
              <a:defRPr/>
            </a:pPr>
            <a:r>
              <a:rPr lang="fr-FR" sz="2000" dirty="0" err="1" smtClean="0">
                <a:solidFill>
                  <a:srgbClr val="0000CB"/>
                </a:solidFill>
              </a:rPr>
              <a:t>Competent</a:t>
            </a:r>
            <a:r>
              <a:rPr lang="fr-FR" sz="2000" dirty="0" smtClean="0">
                <a:solidFill>
                  <a:srgbClr val="0000CB"/>
                </a:solidFill>
              </a:rPr>
              <a:t> </a:t>
            </a:r>
            <a:r>
              <a:rPr lang="fr-FR" sz="2000" dirty="0" err="1" smtClean="0">
                <a:solidFill>
                  <a:srgbClr val="0000CB"/>
                </a:solidFill>
              </a:rPr>
              <a:t>Authorities</a:t>
            </a:r>
            <a:endParaRPr lang="fr-FR" sz="2000" dirty="0" smtClean="0">
              <a:solidFill>
                <a:srgbClr val="0000CB"/>
              </a:solidFill>
            </a:endParaRPr>
          </a:p>
          <a:p>
            <a:pPr lvl="1">
              <a:defRPr/>
            </a:pPr>
            <a:r>
              <a:rPr lang="fr-FR" sz="2000" dirty="0" err="1" smtClean="0">
                <a:solidFill>
                  <a:srgbClr val="0000CB"/>
                </a:solidFill>
              </a:rPr>
              <a:t>Industry</a:t>
            </a:r>
            <a:endParaRPr lang="fr-FR" sz="2000" dirty="0" smtClean="0">
              <a:solidFill>
                <a:srgbClr val="0000CB"/>
              </a:solidFill>
            </a:endParaRPr>
          </a:p>
          <a:p>
            <a:pPr>
              <a:defRPr/>
            </a:pPr>
            <a:r>
              <a:rPr lang="fr-FR" sz="2400" dirty="0" err="1" smtClean="0">
                <a:solidFill>
                  <a:srgbClr val="0000CB"/>
                </a:solidFill>
              </a:rPr>
              <a:t>Promote</a:t>
            </a:r>
            <a:r>
              <a:rPr lang="fr-FR" sz="2400" dirty="0" smtClean="0">
                <a:solidFill>
                  <a:srgbClr val="0000CB"/>
                </a:solidFill>
              </a:rPr>
              <a:t> </a:t>
            </a:r>
            <a:r>
              <a:rPr lang="fr-FR" sz="2400" dirty="0" err="1" smtClean="0">
                <a:solidFill>
                  <a:srgbClr val="0000CB"/>
                </a:solidFill>
              </a:rPr>
              <a:t>technical</a:t>
            </a:r>
            <a:r>
              <a:rPr lang="fr-FR" sz="2400" dirty="0" smtClean="0">
                <a:solidFill>
                  <a:srgbClr val="0000CB"/>
                </a:solidFill>
              </a:rPr>
              <a:t> and </a:t>
            </a:r>
            <a:r>
              <a:rPr lang="fr-FR" sz="2400" dirty="0" err="1" smtClean="0">
                <a:solidFill>
                  <a:srgbClr val="0000CB"/>
                </a:solidFill>
              </a:rPr>
              <a:t>ethical</a:t>
            </a:r>
            <a:r>
              <a:rPr lang="fr-FR" sz="2400" dirty="0" smtClean="0">
                <a:solidFill>
                  <a:srgbClr val="0000CB"/>
                </a:solidFill>
              </a:rPr>
              <a:t> standards</a:t>
            </a:r>
          </a:p>
          <a:p>
            <a:pPr>
              <a:defRPr/>
            </a:pPr>
            <a:r>
              <a:rPr lang="en-GB" sz="2400" dirty="0" smtClean="0">
                <a:solidFill>
                  <a:srgbClr val="0000CB"/>
                </a:solidFill>
              </a:rPr>
              <a:t>Participate in improving the legal framework</a:t>
            </a:r>
            <a:endParaRPr lang="fr-BE" sz="2400" dirty="0" smtClean="0">
              <a:solidFill>
                <a:srgbClr val="0000CB"/>
              </a:solidFill>
            </a:endParaRPr>
          </a:p>
          <a:p>
            <a:pPr>
              <a:defRPr/>
            </a:pPr>
            <a:r>
              <a:rPr lang="en-GB" sz="2400" dirty="0" smtClean="0">
                <a:solidFill>
                  <a:srgbClr val="0000CB"/>
                </a:solidFill>
              </a:rPr>
              <a:t>Contribute to harmonization</a:t>
            </a:r>
            <a:endParaRPr lang="fr-BE" sz="2400" dirty="0" smtClean="0">
              <a:solidFill>
                <a:srgbClr val="0000CB"/>
              </a:solidFill>
            </a:endParaRPr>
          </a:p>
          <a:p>
            <a:pPr>
              <a:defRPr/>
            </a:pPr>
            <a:r>
              <a:rPr lang="fr-FR" sz="2400" dirty="0" err="1" smtClean="0">
                <a:solidFill>
                  <a:srgbClr val="0000CB"/>
                </a:solidFill>
              </a:rPr>
              <a:t>Represent</a:t>
            </a:r>
            <a:r>
              <a:rPr lang="fr-FR" sz="2400" dirty="0" smtClean="0">
                <a:solidFill>
                  <a:srgbClr val="0000CB"/>
                </a:solidFill>
              </a:rPr>
              <a:t> </a:t>
            </a:r>
            <a:r>
              <a:rPr lang="fr-FR" sz="2400" dirty="0" err="1" smtClean="0">
                <a:solidFill>
                  <a:srgbClr val="0000CB"/>
                </a:solidFill>
              </a:rPr>
              <a:t>Notified</a:t>
            </a:r>
            <a:r>
              <a:rPr lang="fr-FR" sz="2400" dirty="0" smtClean="0">
                <a:solidFill>
                  <a:srgbClr val="0000CB"/>
                </a:solidFill>
              </a:rPr>
              <a:t> Bodies 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29175" y="900113"/>
            <a:ext cx="4135438" cy="3100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Espace réservé du numéro de diapositive 3"/>
          <p:cNvSpPr txBox="1">
            <a:spLocks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fr-BE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defRPr/>
            </a:pPr>
            <a:endParaRPr lang="fr-BE" sz="1000" dirty="0">
              <a:solidFill>
                <a:srgbClr val="0000CB"/>
              </a:solidFill>
            </a:endParaRP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800" b="1" u="sng" dirty="0" smtClean="0">
                <a:solidFill>
                  <a:srgbClr val="0000CB"/>
                </a:solidFill>
              </a:rPr>
              <a:t>TEAM-NB</a:t>
            </a:r>
            <a:endParaRPr lang="fr-BE" sz="2800" dirty="0" smtClean="0">
              <a:solidFill>
                <a:srgbClr val="0000CB"/>
              </a:solidFill>
            </a:endParaRPr>
          </a:p>
        </p:txBody>
      </p:sp>
      <p:pic>
        <p:nvPicPr>
          <p:cNvPr id="11" name="Image 41" descr="R-TEAM-NB-Logo-2-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7279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618856" cy="4525963"/>
          </a:xfrm>
        </p:spPr>
        <p:txBody>
          <a:bodyPr/>
          <a:lstStyle/>
          <a:p>
            <a:r>
              <a:rPr lang="en-GB" sz="2400" kern="1200" dirty="0">
                <a:solidFill>
                  <a:srgbClr val="0000CB"/>
                </a:solidFill>
              </a:rPr>
              <a:t>Mandatory to sign for TEAM-NB members</a:t>
            </a:r>
          </a:p>
          <a:p>
            <a:r>
              <a:rPr lang="en-GB" sz="2400" kern="1200" dirty="0">
                <a:solidFill>
                  <a:srgbClr val="0000CB"/>
                </a:solidFill>
              </a:rPr>
              <a:t>Available on website</a:t>
            </a:r>
          </a:p>
          <a:p>
            <a:r>
              <a:rPr lang="en-GB" sz="2400" kern="1200" dirty="0">
                <a:solidFill>
                  <a:srgbClr val="0000CB"/>
                </a:solidFill>
              </a:rPr>
              <a:t>Changes and additions:</a:t>
            </a:r>
          </a:p>
          <a:p>
            <a:pPr lvl="1"/>
            <a:r>
              <a:rPr lang="en-GB" sz="2000" kern="1200" dirty="0">
                <a:solidFill>
                  <a:srgbClr val="0000CB"/>
                </a:solidFill>
                <a:ea typeface="+mn-ea"/>
                <a:cs typeface="+mn-cs"/>
              </a:rPr>
              <a:t>Extension to IVD</a:t>
            </a:r>
          </a:p>
          <a:p>
            <a:pPr lvl="1"/>
            <a:r>
              <a:rPr lang="en-GB" sz="2000" kern="1200" dirty="0">
                <a:solidFill>
                  <a:srgbClr val="0000CB"/>
                </a:solidFill>
                <a:ea typeface="+mn-ea"/>
                <a:cs typeface="+mn-cs"/>
              </a:rPr>
              <a:t>Unannounced visits</a:t>
            </a:r>
          </a:p>
          <a:p>
            <a:pPr lvl="1"/>
            <a:r>
              <a:rPr lang="en-GB" sz="2000" kern="1200" dirty="0">
                <a:solidFill>
                  <a:srgbClr val="0000CB"/>
                </a:solidFill>
                <a:ea typeface="+mn-ea"/>
                <a:cs typeface="+mn-cs"/>
              </a:rPr>
              <a:t>Product Verification</a:t>
            </a:r>
          </a:p>
          <a:p>
            <a:pPr lvl="1"/>
            <a:r>
              <a:rPr lang="en-GB" sz="2000" kern="1200" dirty="0">
                <a:solidFill>
                  <a:srgbClr val="0000CB"/>
                </a:solidFill>
                <a:ea typeface="+mn-ea"/>
                <a:cs typeface="+mn-cs"/>
              </a:rPr>
              <a:t>Supervisory Structure</a:t>
            </a:r>
          </a:p>
          <a:p>
            <a:pPr lvl="1"/>
            <a:r>
              <a:rPr lang="en-GB" sz="2000" kern="1200" dirty="0">
                <a:solidFill>
                  <a:srgbClr val="0000CB"/>
                </a:solidFill>
                <a:ea typeface="+mn-ea"/>
                <a:cs typeface="+mn-cs"/>
              </a:rPr>
              <a:t>Peer assessment 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92080" y="1556791"/>
            <a:ext cx="3419872" cy="4516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7" name="Image 41" descr="R-TEAM-NB-Logo-2-0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8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noFill/>
        </p:spPr>
        <p:txBody>
          <a:bodyPr/>
          <a:lstStyle/>
          <a:p>
            <a:fld id="{51817018-5F73-4ABB-AE8A-5FCE8B15BD47}" type="slidenum">
              <a:rPr lang="fr-BE" smtClean="0"/>
              <a:pPr/>
              <a:t>3</a:t>
            </a:fld>
            <a:endParaRPr lang="fr-BE" dirty="0" smtClean="0"/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z="2800" b="1" u="sng" dirty="0" smtClean="0">
                <a:solidFill>
                  <a:srgbClr val="0000CB"/>
                </a:solidFill>
              </a:rPr>
              <a:t>Raising the bar for Notified Bodies</a:t>
            </a:r>
            <a:endParaRPr lang="fr-BE" sz="2800" b="1" u="sng" dirty="0">
              <a:solidFill>
                <a:srgbClr val="0000CB"/>
              </a:solidFill>
            </a:endParaRPr>
          </a:p>
        </p:txBody>
      </p:sp>
      <p:sp>
        <p:nvSpPr>
          <p:cNvPr id="11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kern="1200" dirty="0">
                <a:solidFill>
                  <a:srgbClr val="0000CB"/>
                </a:solidFill>
              </a:rPr>
              <a:t>Detailed content </a:t>
            </a:r>
            <a:r>
              <a:rPr lang="en-GB" sz="2800" b="1" u="sng" kern="1200" dirty="0" err="1">
                <a:solidFill>
                  <a:srgbClr val="0000CB"/>
                </a:solidFill>
              </a:rPr>
              <a:t>CoC</a:t>
            </a:r>
            <a:r>
              <a:rPr lang="en-GB" sz="2800" b="1" u="sng" kern="1200" dirty="0">
                <a:solidFill>
                  <a:srgbClr val="0000CB"/>
                </a:solidFill>
              </a:rPr>
              <a:t> </a:t>
            </a:r>
            <a:r>
              <a:rPr lang="en-GB" sz="2800" b="1" u="sng" kern="1200" dirty="0" smtClean="0">
                <a:solidFill>
                  <a:srgbClr val="0000CB"/>
                </a:solidFill>
              </a:rPr>
              <a:t>V3.1</a:t>
            </a:r>
            <a:endParaRPr lang="en-GB" sz="2800" b="1" u="sng" kern="1200" dirty="0">
              <a:solidFill>
                <a:srgbClr val="0000C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en-GB" sz="2400" kern="1200" dirty="0">
                <a:solidFill>
                  <a:srgbClr val="0000CB"/>
                </a:solidFill>
              </a:rPr>
              <a:t>Implementation, enforcement and monitoring of the Code of </a:t>
            </a:r>
            <a:r>
              <a:rPr lang="en-GB" sz="2400" kern="1200" dirty="0" smtClean="0">
                <a:solidFill>
                  <a:srgbClr val="0000CB"/>
                </a:solidFill>
              </a:rPr>
              <a:t>Conduct</a:t>
            </a:r>
          </a:p>
          <a:p>
            <a:pPr lvl="1"/>
            <a:r>
              <a:rPr lang="en-GB" sz="2000" kern="1200" dirty="0" smtClean="0">
                <a:solidFill>
                  <a:srgbClr val="0000CB"/>
                </a:solidFill>
              </a:rPr>
              <a:t>Auditor pool being contracted</a:t>
            </a:r>
          </a:p>
          <a:p>
            <a:pPr lvl="1"/>
            <a:r>
              <a:rPr lang="en-GB" sz="2000" kern="1200" dirty="0" smtClean="0">
                <a:solidFill>
                  <a:srgbClr val="0000CB"/>
                </a:solidFill>
              </a:rPr>
              <a:t>Inspections starting after summer when transition is over</a:t>
            </a:r>
          </a:p>
          <a:p>
            <a:pPr lvl="1"/>
            <a:r>
              <a:rPr lang="en-GB" sz="2000" kern="1200" dirty="0" smtClean="0">
                <a:solidFill>
                  <a:srgbClr val="0000CB"/>
                </a:solidFill>
              </a:rPr>
              <a:t>Annual self-evaluation on top</a:t>
            </a:r>
            <a:endParaRPr lang="en-GB" sz="2000" kern="1200" dirty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Unannounced visits</a:t>
            </a:r>
          </a:p>
          <a:p>
            <a:r>
              <a:rPr lang="en-GB" sz="1800" kern="1200" dirty="0" smtClean="0">
                <a:solidFill>
                  <a:srgbClr val="0000CB"/>
                </a:solidFill>
              </a:rPr>
              <a:t>Qualification </a:t>
            </a:r>
            <a:r>
              <a:rPr lang="en-GB" sz="1800" kern="1200" dirty="0">
                <a:solidFill>
                  <a:srgbClr val="0000CB"/>
                </a:solidFill>
              </a:rPr>
              <a:t>and Assignment of Notified Body Assessment Personnel</a:t>
            </a:r>
          </a:p>
          <a:p>
            <a:r>
              <a:rPr lang="en-GB" sz="1800" kern="1200" dirty="0">
                <a:solidFill>
                  <a:srgbClr val="0000CB"/>
                </a:solidFill>
              </a:rPr>
              <a:t>Minimum time for Notified Body assessments</a:t>
            </a:r>
          </a:p>
          <a:p>
            <a:r>
              <a:rPr lang="en-GB" sz="1800" kern="1200" dirty="0" smtClean="0">
                <a:solidFill>
                  <a:srgbClr val="0000CB"/>
                </a:solidFill>
              </a:rPr>
              <a:t>Sampling </a:t>
            </a:r>
            <a:r>
              <a:rPr lang="en-GB" sz="1800" kern="1200" dirty="0">
                <a:solidFill>
                  <a:srgbClr val="0000CB"/>
                </a:solidFill>
              </a:rPr>
              <a:t>of class </a:t>
            </a:r>
            <a:r>
              <a:rPr lang="en-GB" sz="1800" kern="1200" dirty="0" err="1">
                <a:solidFill>
                  <a:srgbClr val="0000CB"/>
                </a:solidFill>
              </a:rPr>
              <a:t>IIa</a:t>
            </a:r>
            <a:r>
              <a:rPr lang="en-GB" sz="1800" kern="1200" dirty="0">
                <a:solidFill>
                  <a:srgbClr val="0000CB"/>
                </a:solidFill>
              </a:rPr>
              <a:t> and </a:t>
            </a:r>
            <a:r>
              <a:rPr lang="en-GB" sz="1800" kern="1200" dirty="0" err="1">
                <a:solidFill>
                  <a:srgbClr val="0000CB"/>
                </a:solidFill>
              </a:rPr>
              <a:t>IIb</a:t>
            </a:r>
            <a:r>
              <a:rPr lang="en-GB" sz="1800" kern="1200" dirty="0">
                <a:solidFill>
                  <a:srgbClr val="0000CB"/>
                </a:solidFill>
              </a:rPr>
              <a:t> technical files</a:t>
            </a:r>
          </a:p>
          <a:p>
            <a:r>
              <a:rPr lang="en-GB" sz="1800" kern="1200" dirty="0">
                <a:solidFill>
                  <a:srgbClr val="0000CB"/>
                </a:solidFill>
              </a:rPr>
              <a:t>Design Dossier Reviews</a:t>
            </a:r>
          </a:p>
          <a:p>
            <a:r>
              <a:rPr lang="en-GB" sz="1800" kern="1200" dirty="0">
                <a:solidFill>
                  <a:srgbClr val="0000CB"/>
                </a:solidFill>
              </a:rPr>
              <a:t>Rules for subcontracting</a:t>
            </a:r>
          </a:p>
          <a:p>
            <a:r>
              <a:rPr lang="en-GB" sz="1800" kern="1200" dirty="0">
                <a:solidFill>
                  <a:srgbClr val="0000CB"/>
                </a:solidFill>
              </a:rPr>
              <a:t>Rules for Certification Decisions</a:t>
            </a:r>
            <a:endParaRPr lang="en-GB" sz="2400" kern="1200" dirty="0">
              <a:solidFill>
                <a:srgbClr val="0000C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05A9E-002E-4EAA-9D9F-39D59E36A57F}" type="slidenum">
              <a:rPr lang="fr-BE" smtClean="0"/>
              <a:pPr>
                <a:defRPr/>
              </a:pPr>
              <a:t>4</a:t>
            </a:fld>
            <a:endParaRPr lang="fr-BE"/>
          </a:p>
        </p:txBody>
      </p:sp>
      <p:pic>
        <p:nvPicPr>
          <p:cNvPr id="6" name="Image 41" descr="R-TEAM-NB-Logo-2-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8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GB" sz="2800" b="1" u="sng" kern="1200" dirty="0">
                <a:solidFill>
                  <a:srgbClr val="0000CB"/>
                </a:solidFill>
              </a:rPr>
              <a:t>Statement towards ‘Daily Telegraph’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kern="1200" dirty="0">
                <a:solidFill>
                  <a:srgbClr val="0000CB"/>
                </a:solidFill>
              </a:rPr>
              <a:t>TEAM-NB members are committed to ensure the safety of Medical Devices on the EU market</a:t>
            </a:r>
          </a:p>
          <a:p>
            <a:r>
              <a:rPr lang="en-GB" sz="2400" kern="1200" dirty="0">
                <a:solidFill>
                  <a:srgbClr val="0000CB"/>
                </a:solidFill>
              </a:rPr>
              <a:t>TEAM-NB members abide by regulatory and ethical aspects by law as well as on voluntary basis</a:t>
            </a:r>
          </a:p>
          <a:p>
            <a:r>
              <a:rPr lang="en-GB" sz="2400" kern="1200" dirty="0">
                <a:solidFill>
                  <a:srgbClr val="0000CB"/>
                </a:solidFill>
              </a:rPr>
              <a:t>TEAM-NB members agree to be submitted to a strong and harmonized assessment and surveillance system by member states and commission</a:t>
            </a:r>
          </a:p>
          <a:p>
            <a:r>
              <a:rPr lang="en-GB" sz="2400" kern="1200" dirty="0">
                <a:solidFill>
                  <a:srgbClr val="0000CB"/>
                </a:solidFill>
              </a:rPr>
              <a:t>TEAM-NB members are fully aware of their responsibility to ensure certification of medical devices complies with the Directives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A0B0D3-0041-46AA-ADE0-D74565B5CC7F}" type="slidenum">
              <a:rPr lang="fr-BE" smtClean="0"/>
              <a:pPr>
                <a:defRPr/>
              </a:pPr>
              <a:t>5</a:t>
            </a:fld>
            <a:endParaRPr lang="fr-BE"/>
          </a:p>
        </p:txBody>
      </p:sp>
      <p:pic>
        <p:nvPicPr>
          <p:cNvPr id="5" name="Image 41" descr="R-TEAM-NB-Logo-2-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6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kern="1200" dirty="0" smtClean="0">
                <a:solidFill>
                  <a:srgbClr val="0000CB"/>
                </a:solidFill>
              </a:rPr>
              <a:t>PMA versus enhanced Notified Body system</a:t>
            </a:r>
            <a:endParaRPr lang="en-GB" sz="2800" b="1" u="sng" kern="1200" dirty="0">
              <a:solidFill>
                <a:srgbClr val="0000C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GB" sz="2400" kern="1200" dirty="0" smtClean="0">
                <a:solidFill>
                  <a:srgbClr val="0000CB"/>
                </a:solidFill>
              </a:rPr>
              <a:t>Uniform strict requirement for notified bodies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Uniform supervision by joint authorities, coordination COM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Centralised and decentralised Market Approval no solution – will stifle innovation &amp; promote consolidation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The years that European patients benefit from early entry of products on the market are too valuable for our healthcare system to just throw it away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Need to remove rotten apples from manufacturers, notified bodies as well as practitioners in unacceptable off label use and in not-reporting clinical problems with medical devices in the current </a:t>
            </a:r>
            <a:r>
              <a:rPr lang="en-GB" sz="2400" kern="1200" dirty="0" smtClean="0">
                <a:solidFill>
                  <a:srgbClr val="0000CB"/>
                </a:solidFill>
              </a:rPr>
              <a:t>system</a:t>
            </a:r>
            <a:endParaRPr lang="en-GB" sz="2400" kern="1200" dirty="0" smtClean="0">
              <a:solidFill>
                <a:srgbClr val="0000CB"/>
              </a:solidFill>
            </a:endParaRPr>
          </a:p>
          <a:p>
            <a:endParaRPr lang="en-GB" sz="2400" kern="1200" dirty="0">
              <a:solidFill>
                <a:srgbClr val="0000C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05A9E-002E-4EAA-9D9F-39D59E36A57F}" type="slidenum">
              <a:rPr lang="fr-BE" smtClean="0"/>
              <a:pPr>
                <a:defRPr/>
              </a:pPr>
              <a:t>6</a:t>
            </a:fld>
            <a:endParaRPr lang="fr-BE"/>
          </a:p>
        </p:txBody>
      </p:sp>
      <p:pic>
        <p:nvPicPr>
          <p:cNvPr id="6" name="Image 41" descr="R-TEAM-NB-Logo-2-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8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kern="1200" dirty="0" smtClean="0">
                <a:solidFill>
                  <a:srgbClr val="0000CB"/>
                </a:solidFill>
              </a:rPr>
              <a:t>Single use - </a:t>
            </a:r>
            <a:r>
              <a:rPr lang="en-GB" sz="2800" b="1" u="sng" kern="1200" dirty="0" smtClean="0">
                <a:solidFill>
                  <a:srgbClr val="0000CB"/>
                </a:solidFill>
              </a:rPr>
              <a:t>Reprocessing</a:t>
            </a:r>
            <a:endParaRPr lang="en-GB" sz="2800" b="1" u="sng" kern="1200" dirty="0">
              <a:solidFill>
                <a:srgbClr val="0000C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GB" sz="2400" kern="1200" dirty="0" smtClean="0">
                <a:solidFill>
                  <a:srgbClr val="0000CB"/>
                </a:solidFill>
              </a:rPr>
              <a:t>supportive of adding control to a largely unregulated area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‘in-house’ reprocessing of single-use devices by health institutions same </a:t>
            </a:r>
            <a:r>
              <a:rPr lang="en-GB" sz="2400" kern="1200" dirty="0" err="1" smtClean="0">
                <a:solidFill>
                  <a:srgbClr val="0000CB"/>
                </a:solidFill>
              </a:rPr>
              <a:t>req.s</a:t>
            </a:r>
            <a:r>
              <a:rPr lang="en-GB" sz="2400" kern="1200" dirty="0" smtClean="0">
                <a:solidFill>
                  <a:srgbClr val="0000CB"/>
                </a:solidFill>
              </a:rPr>
              <a:t> as outsourced reprocessing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No national deviations: safety and performance of the reprocessed device are not a choice but a need</a:t>
            </a:r>
          </a:p>
          <a:p>
            <a:r>
              <a:rPr lang="en-GB" sz="2400" kern="1200" dirty="0" err="1" smtClean="0">
                <a:solidFill>
                  <a:srgbClr val="0000CB"/>
                </a:solidFill>
              </a:rPr>
              <a:t>Reprocessable</a:t>
            </a:r>
            <a:r>
              <a:rPr lang="en-GB" sz="2400" kern="1200" dirty="0" smtClean="0">
                <a:solidFill>
                  <a:srgbClr val="0000CB"/>
                </a:solidFill>
              </a:rPr>
              <a:t> as basis adds too much risks to patients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A </a:t>
            </a:r>
            <a:r>
              <a:rPr lang="en-GB" sz="2400" kern="1200" dirty="0" smtClean="0">
                <a:solidFill>
                  <a:srgbClr val="0000CB"/>
                </a:solidFill>
              </a:rPr>
              <a:t>list of single-use devices for critical use which can be reprocessed, decided by the Commission with oversight from Member States, will secure a high level of patient safety.  SCENIHR could advise updating such list.</a:t>
            </a:r>
          </a:p>
          <a:p>
            <a:endParaRPr lang="en-GB" sz="2400" kern="1200" dirty="0">
              <a:solidFill>
                <a:srgbClr val="0000C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05A9E-002E-4EAA-9D9F-39D59E36A57F}" type="slidenum">
              <a:rPr lang="fr-BE" smtClean="0"/>
              <a:pPr>
                <a:defRPr/>
              </a:pPr>
              <a:t>7</a:t>
            </a:fld>
            <a:endParaRPr lang="fr-BE"/>
          </a:p>
        </p:txBody>
      </p:sp>
      <p:pic>
        <p:nvPicPr>
          <p:cNvPr id="6" name="Image 41" descr="R-TEAM-NB-Logo-2-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8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kern="1200" dirty="0" smtClean="0">
                <a:solidFill>
                  <a:srgbClr val="0000CB"/>
                </a:solidFill>
              </a:rPr>
              <a:t>Scope &amp; </a:t>
            </a:r>
            <a:r>
              <a:rPr lang="en-GB" sz="2800" b="1" u="sng" kern="1200" dirty="0" smtClean="0">
                <a:solidFill>
                  <a:srgbClr val="0000CB"/>
                </a:solidFill>
              </a:rPr>
              <a:t>Reclassifications</a:t>
            </a:r>
            <a:endParaRPr lang="en-GB" sz="2800" b="1" u="sng" kern="1200" dirty="0">
              <a:solidFill>
                <a:srgbClr val="0000C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en-GB" sz="2400" kern="1200" dirty="0" smtClean="0">
                <a:solidFill>
                  <a:srgbClr val="0000CB"/>
                </a:solidFill>
              </a:rPr>
              <a:t>Non-viable human material not substantially manipulated to be added (in line with USA)</a:t>
            </a:r>
          </a:p>
          <a:p>
            <a:endParaRPr lang="en-GB" sz="2400" kern="1200" dirty="0" smtClean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Products that contain viable organisms not to be excluded; as most products contain some</a:t>
            </a:r>
          </a:p>
          <a:p>
            <a:endParaRPr lang="en-GB" sz="2400" kern="1200" dirty="0" smtClean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Products that </a:t>
            </a:r>
            <a:r>
              <a:rPr lang="en-GB" sz="2400" u="sng" kern="1200" dirty="0" smtClean="0">
                <a:solidFill>
                  <a:srgbClr val="0000CB"/>
                </a:solidFill>
              </a:rPr>
              <a:t>intentionally incorporate </a:t>
            </a:r>
            <a:r>
              <a:rPr lang="en-GB" sz="2400" kern="1200" dirty="0" smtClean="0">
                <a:solidFill>
                  <a:srgbClr val="0000CB"/>
                </a:solidFill>
              </a:rPr>
              <a:t>biological substances or organisms that are viable can be excluded</a:t>
            </a:r>
          </a:p>
          <a:p>
            <a:endParaRPr lang="en-GB" sz="2400" kern="1200" dirty="0" smtClean="0">
              <a:solidFill>
                <a:srgbClr val="0000CB"/>
              </a:solidFill>
            </a:endParaRP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Reclassifications to class III mostly </a:t>
            </a:r>
            <a:r>
              <a:rPr lang="en-GB" sz="2400" kern="1200" dirty="0" err="1" smtClean="0">
                <a:solidFill>
                  <a:srgbClr val="0000CB"/>
                </a:solidFill>
              </a:rPr>
              <a:t>oke</a:t>
            </a:r>
            <a:endParaRPr lang="en-GB" sz="2400" kern="1200" dirty="0" smtClean="0">
              <a:solidFill>
                <a:srgbClr val="0000CB"/>
              </a:solidFill>
            </a:endParaRPr>
          </a:p>
          <a:p>
            <a:endParaRPr lang="en-GB" sz="2400" kern="1200" dirty="0">
              <a:solidFill>
                <a:srgbClr val="0000C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05A9E-002E-4EAA-9D9F-39D59E36A57F}" type="slidenum">
              <a:rPr lang="fr-BE" smtClean="0"/>
              <a:pPr>
                <a:defRPr/>
              </a:pPr>
              <a:t>8</a:t>
            </a:fld>
            <a:endParaRPr lang="fr-BE"/>
          </a:p>
        </p:txBody>
      </p:sp>
      <p:pic>
        <p:nvPicPr>
          <p:cNvPr id="6" name="Image 41" descr="R-TEAM-NB-Logo-2-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8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b="1" u="sng" kern="1200" dirty="0" smtClean="0">
                <a:solidFill>
                  <a:srgbClr val="0000CB"/>
                </a:solidFill>
              </a:rPr>
              <a:t>intended to be ingested, inhaled or administered rectally or vaginally .... absorbed by or dispersed in the human body </a:t>
            </a:r>
            <a:endParaRPr lang="en-GB" sz="2800" b="1" u="sng" kern="1200" dirty="0">
              <a:solidFill>
                <a:srgbClr val="0000C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8219256" cy="4525963"/>
          </a:xfrm>
        </p:spPr>
        <p:txBody>
          <a:bodyPr/>
          <a:lstStyle/>
          <a:p>
            <a:r>
              <a:rPr lang="en-GB" sz="2400" kern="1200" dirty="0" smtClean="0">
                <a:solidFill>
                  <a:srgbClr val="0000CB"/>
                </a:solidFill>
              </a:rPr>
              <a:t>Inconsistencies in wording</a:t>
            </a:r>
          </a:p>
          <a:p>
            <a:pPr lvl="1"/>
            <a:r>
              <a:rPr lang="en-GB" sz="1400" i="1" dirty="0" smtClean="0"/>
              <a:t>‘implantable device’ means any device, including those that are </a:t>
            </a:r>
            <a:r>
              <a:rPr lang="en-GB" sz="1400" b="1" i="1" dirty="0" smtClean="0"/>
              <a:t>partially or wholly</a:t>
            </a:r>
            <a:r>
              <a:rPr lang="en-GB" sz="1400" i="1" dirty="0" smtClean="0"/>
              <a:t> absorbed, which is intended……</a:t>
            </a:r>
            <a:endParaRPr lang="en-GB" sz="1400" dirty="0" smtClean="0"/>
          </a:p>
          <a:p>
            <a:pPr lvl="1"/>
            <a:r>
              <a:rPr lang="en-GB" sz="1400" i="1" dirty="0" smtClean="0"/>
              <a:t>Rule 6 All surgically invasive devices intended for transient use are in class </a:t>
            </a:r>
            <a:r>
              <a:rPr lang="en-GB" sz="1400" i="1" dirty="0" err="1" smtClean="0"/>
              <a:t>IIa</a:t>
            </a:r>
            <a:r>
              <a:rPr lang="en-GB" sz="1400" i="1" dirty="0" smtClean="0"/>
              <a:t> unless they:… – have a biological effect or are </a:t>
            </a:r>
            <a:r>
              <a:rPr lang="en-GB" sz="1400" b="1" i="1" dirty="0" smtClean="0"/>
              <a:t>wholly or mainly</a:t>
            </a:r>
            <a:r>
              <a:rPr lang="en-GB" sz="1400" i="1" dirty="0" smtClean="0"/>
              <a:t> absorbed in which case they are in class </a:t>
            </a:r>
            <a:r>
              <a:rPr lang="en-GB" sz="1400" i="1" dirty="0" err="1" smtClean="0"/>
              <a:t>IIb</a:t>
            </a:r>
            <a:r>
              <a:rPr lang="en-GB" sz="1400" i="1" dirty="0" smtClean="0"/>
              <a:t>,…</a:t>
            </a:r>
            <a:endParaRPr lang="en-GB" sz="1400" dirty="0" smtClean="0"/>
          </a:p>
          <a:p>
            <a:pPr lvl="1"/>
            <a:r>
              <a:rPr lang="en-GB" sz="1400" i="1" dirty="0" smtClean="0"/>
              <a:t>Rule 7 All surgically invasive devices intended for short-term use are in class </a:t>
            </a:r>
            <a:r>
              <a:rPr lang="en-GB" sz="1400" i="1" dirty="0" err="1" smtClean="0"/>
              <a:t>IIa</a:t>
            </a:r>
            <a:r>
              <a:rPr lang="en-GB" sz="1400" i="1" dirty="0" smtClean="0"/>
              <a:t> unless they:… have a biological effect or are </a:t>
            </a:r>
            <a:r>
              <a:rPr lang="en-GB" sz="1400" b="1" i="1" dirty="0" smtClean="0"/>
              <a:t>wholly or mainly</a:t>
            </a:r>
            <a:r>
              <a:rPr lang="en-GB" sz="1400" i="1" dirty="0" smtClean="0"/>
              <a:t> absorbed in which case they are in class III,…</a:t>
            </a:r>
            <a:endParaRPr lang="en-GB" sz="1400" dirty="0" smtClean="0"/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Inconsistency with special rule</a:t>
            </a:r>
          </a:p>
          <a:p>
            <a:pPr lvl="1"/>
            <a:r>
              <a:rPr lang="en-GB" sz="1400" dirty="0" smtClean="0"/>
              <a:t>Would include IVF Media for embryo storage, administered vaginally and dispersed by the body.  This contradicts the proposal in the MDR to classify such products as class </a:t>
            </a:r>
            <a:r>
              <a:rPr lang="en-GB" sz="1400" dirty="0" err="1" smtClean="0"/>
              <a:t>IIb</a:t>
            </a:r>
            <a:r>
              <a:rPr lang="en-GB" sz="1400" dirty="0" smtClean="0"/>
              <a:t>.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Inconsistency excluding some body </a:t>
            </a:r>
            <a:r>
              <a:rPr lang="en-GB" sz="2400" kern="1200" dirty="0" smtClean="0">
                <a:solidFill>
                  <a:srgbClr val="0000CB"/>
                </a:solidFill>
              </a:rPr>
              <a:t>orifices</a:t>
            </a:r>
          </a:p>
          <a:p>
            <a:pPr lvl="1"/>
            <a:r>
              <a:rPr lang="en-GB" sz="1400" dirty="0" smtClean="0"/>
              <a:t>administered via the eye, ear or nose</a:t>
            </a:r>
          </a:p>
          <a:p>
            <a:r>
              <a:rPr lang="en-GB" sz="2400" kern="1200" dirty="0" smtClean="0">
                <a:solidFill>
                  <a:srgbClr val="0000CB"/>
                </a:solidFill>
              </a:rPr>
              <a:t>Happy to keep </a:t>
            </a:r>
            <a:r>
              <a:rPr lang="en-GB" sz="2400" kern="1200" dirty="0" err="1" smtClean="0">
                <a:solidFill>
                  <a:srgbClr val="0000CB"/>
                </a:solidFill>
              </a:rPr>
              <a:t>IIa</a:t>
            </a:r>
            <a:r>
              <a:rPr lang="en-GB" sz="2400" kern="1200" dirty="0" smtClean="0">
                <a:solidFill>
                  <a:srgbClr val="0000CB"/>
                </a:solidFill>
              </a:rPr>
              <a:t>, </a:t>
            </a:r>
            <a:r>
              <a:rPr lang="en-GB" sz="2400" kern="1200" dirty="0" err="1" smtClean="0">
                <a:solidFill>
                  <a:srgbClr val="0000CB"/>
                </a:solidFill>
              </a:rPr>
              <a:t>IIb</a:t>
            </a:r>
            <a:r>
              <a:rPr lang="en-GB" sz="2400" kern="1200" dirty="0" smtClean="0">
                <a:solidFill>
                  <a:srgbClr val="0000CB"/>
                </a:solidFill>
              </a:rPr>
              <a:t>, III via rules 6-8 and special rules; borderline group can actively classify</a:t>
            </a:r>
            <a:endParaRPr lang="en-GB" sz="2400" kern="1200" dirty="0">
              <a:solidFill>
                <a:srgbClr val="0000CB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305A9E-002E-4EAA-9D9F-39D59E36A57F}" type="slidenum">
              <a:rPr lang="fr-BE" smtClean="0"/>
              <a:pPr>
                <a:defRPr/>
              </a:pPr>
              <a:t>9</a:t>
            </a:fld>
            <a:endParaRPr lang="fr-BE"/>
          </a:p>
        </p:txBody>
      </p:sp>
      <p:pic>
        <p:nvPicPr>
          <p:cNvPr id="6" name="Image 41" descr="R-TEAM-NB-Logo-2-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39150" y="0"/>
            <a:ext cx="704850" cy="676275"/>
          </a:xfrm>
          <a:prstGeom prst="rect">
            <a:avLst/>
          </a:prstGeom>
          <a:noFill/>
        </p:spPr>
      </p:pic>
      <p:sp>
        <p:nvSpPr>
          <p:cNvPr id="8" name="Espace réservé du pied de page 1"/>
          <p:cNvSpPr txBox="1">
            <a:spLocks/>
          </p:cNvSpPr>
          <p:nvPr/>
        </p:nvSpPr>
        <p:spPr bwMode="auto">
          <a:xfrm>
            <a:off x="179958" y="6308725"/>
            <a:ext cx="3167906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BE" sz="1000" dirty="0" smtClean="0">
                <a:solidFill>
                  <a:srgbClr val="0000CB"/>
                </a:solidFill>
              </a:rPr>
              <a:t>Team-NB-</a:t>
            </a:r>
            <a:r>
              <a:rPr lang="fr-BE" sz="1000" dirty="0" err="1" smtClean="0">
                <a:solidFill>
                  <a:srgbClr val="0000CB"/>
                </a:solidFill>
              </a:rPr>
              <a:t>Presentation</a:t>
            </a:r>
            <a:r>
              <a:rPr lang="fr-BE" sz="1000" dirty="0" smtClean="0">
                <a:solidFill>
                  <a:srgbClr val="0000CB"/>
                </a:solidFill>
              </a:rPr>
              <a:t> – Vision on </a:t>
            </a:r>
            <a:r>
              <a:rPr lang="fr-BE" sz="1000" dirty="0" err="1" smtClean="0">
                <a:solidFill>
                  <a:srgbClr val="0000CB"/>
                </a:solidFill>
              </a:rPr>
              <a:t>Revision</a:t>
            </a:r>
            <a:endParaRPr lang="fr-BE" sz="1000" dirty="0">
              <a:solidFill>
                <a:srgbClr val="0000C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1654</TotalTime>
  <Words>1103</Words>
  <Application>Microsoft Office PowerPoint</Application>
  <PresentationFormat>On-screen Show (4:3)</PresentationFormat>
  <Paragraphs>150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Modèle par défaut</vt:lpstr>
      <vt:lpstr>Slide 1</vt:lpstr>
      <vt:lpstr>Slide 2</vt:lpstr>
      <vt:lpstr>Slide 3</vt:lpstr>
      <vt:lpstr>Detailed content CoC V3.1</vt:lpstr>
      <vt:lpstr>Statement towards ‘Daily Telegraph’</vt:lpstr>
      <vt:lpstr>PMA versus enhanced Notified Body system</vt:lpstr>
      <vt:lpstr>Single use - Reprocessing</vt:lpstr>
      <vt:lpstr>Scope &amp; Reclassifications</vt:lpstr>
      <vt:lpstr>intended to be ingested, inhaled or administered rectally or vaginally .... absorbed by or dispersed in the human body </vt:lpstr>
      <vt:lpstr>Traceability – Implant cards - Transparency</vt:lpstr>
      <vt:lpstr>Clinical trials and evidence</vt:lpstr>
      <vt:lpstr>Some further topics</vt:lpstr>
      <vt:lpstr>Last slide on notified body qualifications</vt:lpstr>
      <vt:lpstr> Contacts  </vt:lpstr>
    </vt:vector>
  </TitlesOfParts>
  <Company>QUASYS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ADir</dc:creator>
  <cp:lastModifiedBy>bosg</cp:lastModifiedBy>
  <cp:revision>228</cp:revision>
  <dcterms:created xsi:type="dcterms:W3CDTF">2003-11-17T09:11:45Z</dcterms:created>
  <dcterms:modified xsi:type="dcterms:W3CDTF">2013-06-06T09:16:52Z</dcterms:modified>
</cp:coreProperties>
</file>