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90" r:id="rId4"/>
    <p:sldId id="288" r:id="rId5"/>
    <p:sldId id="275" r:id="rId6"/>
    <p:sldId id="276" r:id="rId7"/>
    <p:sldId id="277" r:id="rId8"/>
    <p:sldId id="278" r:id="rId9"/>
    <p:sldId id="294" r:id="rId10"/>
    <p:sldId id="279" r:id="rId11"/>
    <p:sldId id="280" r:id="rId12"/>
    <p:sldId id="281" r:id="rId13"/>
    <p:sldId id="282" r:id="rId14"/>
    <p:sldId id="284" r:id="rId15"/>
    <p:sldId id="292" r:id="rId16"/>
    <p:sldId id="285" r:id="rId17"/>
    <p:sldId id="295" r:id="rId18"/>
    <p:sldId id="286" r:id="rId19"/>
    <p:sldId id="287" r:id="rId20"/>
    <p:sldId id="293" r:id="rId21"/>
    <p:sldId id="291" r:id="rId22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FF00"/>
    <a:srgbClr val="000080"/>
    <a:srgbClr val="006600"/>
    <a:srgbClr val="008000"/>
    <a:srgbClr val="0000FF"/>
    <a:srgbClr val="000099"/>
    <a:srgbClr val="CEE0E4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80" d="100"/>
          <a:sy n="80" d="100"/>
        </p:scale>
        <p:origin x="-145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notesViewPr>
    <p:cSldViewPr>
      <p:cViewPr varScale="1">
        <p:scale>
          <a:sx n="82" d="100"/>
          <a:sy n="82" d="100"/>
        </p:scale>
        <p:origin x="-156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2\CONFIDENTIAL-Questionnaire-fulfilled\CONFIDENTIAL-MD-survey-answers-2012-Prepa-PPT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2\CONFIDENTIAL-Questionnaire-fulfilled\CONFIDENTIAL-MD-survey-answers-2012-Prepa-PPT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2\CONFIDENTIAL-Questionnaire-fulfilled\CONFIDENTIAL-MD-survey-answers-2012-Prepa-P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2\CONFIDENTIAL-Questionnaire-fulfilled\CONFIDENTIAL-MD-survey-answers-2012-Prepa-PP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2\CONFIDENTIAL-Questionnaire-fulfilled\CONFIDENTIAL-MD-survey-answers-2012-Prepa-PP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2\CONFIDENTIAL-Questionnaire-fulfilled\CONFIDENTIAL-MD-survey-answers-2012-Prepa-PP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>
                <a:solidFill>
                  <a:srgbClr val="000080"/>
                </a:solidFill>
              </a:rPr>
              <a:t>Valid certificates issued end of 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38533064464498"/>
          <c:y val="0.16011247737868367"/>
          <c:w val="0.65911873439600621"/>
          <c:h val="0.7445615958964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Data!$B$4</c:f>
              <c:strCache>
                <c:ptCount val="1"/>
                <c:pt idx="0">
                  <c:v>Valid certificates issued end of 2012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Data!$AF$1:$AG$3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Data!$AF$4:$AG$4</c:f>
              <c:numCache>
                <c:formatCode>_ * #,##0_ ;_ * \-#,##0_ ;_ * "-"??_ ;_ @_ </c:formatCode>
                <c:ptCount val="2"/>
                <c:pt idx="0">
                  <c:v>21530</c:v>
                </c:pt>
                <c:pt idx="1">
                  <c:v>768.92857142857144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29536"/>
        <c:axId val="104943616"/>
      </c:barChart>
      <c:catAx>
        <c:axId val="1049295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04943616"/>
        <c:crosses val="autoZero"/>
        <c:auto val="1"/>
        <c:lblAlgn val="ctr"/>
        <c:lblOffset val="100"/>
        <c:noMultiLvlLbl val="0"/>
      </c:catAx>
      <c:valAx>
        <c:axId val="10494361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</a:defRPr>
            </a:pPr>
            <a:endParaRPr lang="fr-FR"/>
          </a:p>
        </c:txPr>
        <c:crossAx val="104929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Data!$AG$32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716014983011565"/>
                  <c:y val="4.860758714497187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Data!$B$33:$B$36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Data!$AG$33:$AG$36</c:f>
              <c:numCache>
                <c:formatCode>_ * #,##0_ ;_ * \-#,##0_ ;_ * "-"??_ ;_ @_ </c:formatCode>
                <c:ptCount val="4"/>
                <c:pt idx="0">
                  <c:v>2.4642857142857144</c:v>
                </c:pt>
                <c:pt idx="1">
                  <c:v>0.35714285714285715</c:v>
                </c:pt>
                <c:pt idx="2">
                  <c:v>3.5714285714285712E-2</c:v>
                </c:pt>
                <c:pt idx="3">
                  <c:v>0.6428571428571429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Data!$AG$37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FFCC"/>
              </a:solidFill>
            </c:spPr>
          </c:dPt>
          <c:dPt>
            <c:idx val="7"/>
            <c:bubble3D val="0"/>
            <c:spPr>
              <a:solidFill>
                <a:srgbClr val="0101FF"/>
              </a:solidFill>
            </c:spPr>
          </c:dPt>
          <c:dLbls>
            <c:dLbl>
              <c:idx val="0"/>
              <c:layout>
                <c:manualLayout>
                  <c:x val="-0.16998538638970692"/>
                  <c:y val="3.7480843293775289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520041522687663E-2"/>
                  <c:y val="-0.2089184127025369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203118988562644"/>
                  <c:y val="0.369453066797715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583011689115274"/>
                  <c:y val="0.285525974500133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840943018887327"/>
                  <c:y val="0.157104702123017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0795774685344196E-3"/>
                  <c:y val="8.73406930326258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(3) EC </a:t>
                    </a:r>
                    <a:r>
                      <a:rPr lang="en-US" dirty="0"/>
                      <a:t>design examination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1504191273852941"/>
                  <c:y val="1.77791704950213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(2) EC </a:t>
                    </a:r>
                    <a:r>
                      <a:rPr lang="en-US" dirty="0"/>
                      <a:t>design examination with drug consultation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40739416767577563"/>
                  <c:y val="2.63131723326316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(1) EC </a:t>
                    </a:r>
                    <a:r>
                      <a:rPr lang="en-US" dirty="0"/>
                      <a:t>design examination with drug consultation for initial certification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Data!$B$38:$B$45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Data!$AG$38:$AG$45</c:f>
              <c:numCache>
                <c:formatCode>_ * #,##0_ ;_ * \-#,##0_ ;_ * "-"??_ ;_ @_ </c:formatCode>
                <c:ptCount val="8"/>
                <c:pt idx="0">
                  <c:v>66.107142857142861</c:v>
                </c:pt>
                <c:pt idx="1">
                  <c:v>41.607142857142854</c:v>
                </c:pt>
                <c:pt idx="2">
                  <c:v>8</c:v>
                </c:pt>
                <c:pt idx="3">
                  <c:v>1.1071428571428572</c:v>
                </c:pt>
                <c:pt idx="4">
                  <c:v>2.5</c:v>
                </c:pt>
                <c:pt idx="5">
                  <c:v>11.928571428571429</c:v>
                </c:pt>
                <c:pt idx="6">
                  <c:v>10.178571428571429</c:v>
                </c:pt>
                <c:pt idx="7">
                  <c:v>4.1071428571428568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Data!$AG$46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195644774239665"/>
                  <c:y val="0.199962091284936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5437667897128488E-2"/>
                  <c:y val="-0.18012081995424681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Data!$B$47:$B$49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Data!$AG$47:$AG$49</c:f>
              <c:numCache>
                <c:formatCode>_ * #,##0_ ;_ * \-#,##0_ ;_ * "-"??_ ;_ @_ </c:formatCode>
                <c:ptCount val="3"/>
                <c:pt idx="0">
                  <c:v>2.0357142857142856</c:v>
                </c:pt>
                <c:pt idx="1">
                  <c:v>4.7857142857142856</c:v>
                </c:pt>
                <c:pt idx="2">
                  <c:v>1.4285714285714286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Data!$B$51</c:f>
              <c:strCache>
                <c:ptCount val="1"/>
                <c:pt idx="0">
                  <c:v>Valid certificates against ISO 13485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"/>
                  <c:y val="1.7636936228092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511737390979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Data!$AF$50:$AG$50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Data!$AF$51:$AG$51</c:f>
              <c:numCache>
                <c:formatCode>_ * #,##0_ ;_ * \-#,##0_ ;_ * "-"??_ ;_ @_ </c:formatCode>
                <c:ptCount val="2"/>
                <c:pt idx="0">
                  <c:v>18734</c:v>
                </c:pt>
                <c:pt idx="1">
                  <c:v>669.07142857142856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71232"/>
        <c:axId val="171472768"/>
      </c:barChart>
      <c:catAx>
        <c:axId val="1714712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71472768"/>
        <c:crosses val="autoZero"/>
        <c:auto val="1"/>
        <c:lblAlgn val="ctr"/>
        <c:lblOffset val="100"/>
        <c:noMultiLvlLbl val="0"/>
      </c:catAx>
      <c:valAx>
        <c:axId val="17147276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71471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2010-2012'!$A$31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smCheck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smCheck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cat>
            <c:strRef>
              <c:f>'Comparaison 2010-2012'!$B$30:$C$30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2010-2012'!$B$31:$C$31</c:f>
              <c:numCache>
                <c:formatCode>0</c:formatCode>
                <c:ptCount val="2"/>
                <c:pt idx="0">
                  <c:v>11695</c:v>
                </c:pt>
                <c:pt idx="1">
                  <c:v>687.94117647058829</c:v>
                </c:pt>
              </c:numCache>
            </c:numRef>
          </c:val>
        </c:ser>
        <c:ser>
          <c:idx val="1"/>
          <c:order val="1"/>
          <c:tx>
            <c:strRef>
              <c:f>'Comparaison 2010-2012'!$A$32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smCheck">
              <a:fgClr>
                <a:srgbClr val="00FF00"/>
              </a:fgClr>
              <a:bgClr>
                <a:schemeClr val="bg1"/>
              </a:bgClr>
            </a:pattFill>
            <a:ln>
              <a:solidFill>
                <a:srgbClr val="000080"/>
              </a:solidFill>
            </a:ln>
          </c:spPr>
          <c:invertIfNegative val="0"/>
          <c:cat>
            <c:strRef>
              <c:f>'Comparaison 2010-2012'!$B$30:$C$30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2010-2012'!$B$32:$C$32</c:f>
              <c:numCache>
                <c:formatCode>0</c:formatCode>
                <c:ptCount val="2"/>
                <c:pt idx="0" formatCode="General">
                  <c:v>18734</c:v>
                </c:pt>
                <c:pt idx="1">
                  <c:v>669.07142857142856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48256"/>
        <c:axId val="98054144"/>
      </c:barChart>
      <c:catAx>
        <c:axId val="98048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054144"/>
        <c:crosses val="autoZero"/>
        <c:auto val="1"/>
        <c:lblAlgn val="ctr"/>
        <c:lblOffset val="100"/>
        <c:noMultiLvlLbl val="0"/>
      </c:catAx>
      <c:valAx>
        <c:axId val="9805414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0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04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20839351183204"/>
          <c:y val="0.18101733383859728"/>
          <c:w val="0.32179155730533682"/>
          <c:h val="0.41896981627296587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12890383084351E-2"/>
          <c:y val="0.19534614231716887"/>
          <c:w val="0.58214928190155957"/>
          <c:h val="0.68835091644185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Data!$B$53</c:f>
              <c:strCache>
                <c:ptCount val="1"/>
                <c:pt idx="0">
                  <c:v>Number of certificates withdrawn in 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"/>
                  <c:y val="1.991266203396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991266203396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Data!$AF$52:$AG$52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Data!$AF$53:$AG$53</c:f>
              <c:numCache>
                <c:formatCode>_ * #,##0_ ;_ * \-#,##0_ ;_ * "-"??_ ;_ @_ </c:formatCode>
                <c:ptCount val="2"/>
                <c:pt idx="0">
                  <c:v>915</c:v>
                </c:pt>
                <c:pt idx="1">
                  <c:v>32.678571428571431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34752"/>
        <c:axId val="129524480"/>
      </c:barChart>
      <c:catAx>
        <c:axId val="122234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29524480"/>
        <c:crosses val="autoZero"/>
        <c:auto val="1"/>
        <c:lblAlgn val="ctr"/>
        <c:lblOffset val="100"/>
        <c:noMultiLvlLbl val="0"/>
      </c:catAx>
      <c:valAx>
        <c:axId val="129524480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22234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2010-2012'!$A$84</c:f>
              <c:strCache>
                <c:ptCount val="1"/>
                <c:pt idx="0">
                  <c:v>2010</c:v>
                </c:pt>
              </c:strCache>
            </c:strRef>
          </c:tx>
          <c:spPr>
            <a:pattFill prst="smCheck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'Comparaison 2010-2012'!$B$83:$C$83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2010-2012'!$B$84:$C$84</c:f>
              <c:numCache>
                <c:formatCode>General</c:formatCode>
                <c:ptCount val="2"/>
                <c:pt idx="0">
                  <c:v>244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'Comparaison 2010-2012'!$A$85</c:f>
              <c:strCache>
                <c:ptCount val="1"/>
                <c:pt idx="0">
                  <c:v>2012</c:v>
                </c:pt>
              </c:strCache>
            </c:strRef>
          </c:tx>
          <c:spPr>
            <a:pattFill prst="smCheck">
              <a:fgClr>
                <a:srgbClr val="00FF00"/>
              </a:fgClr>
              <a:bgClr>
                <a:schemeClr val="bg1"/>
              </a:bgClr>
            </a:pattFill>
            <a:ln>
              <a:solidFill>
                <a:srgbClr val="003300"/>
              </a:solidFill>
            </a:ln>
          </c:spPr>
          <c:invertIfNegative val="0"/>
          <c:cat>
            <c:strRef>
              <c:f>'Comparaison 2010-2012'!$B$83:$C$83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2010-2012'!$B$85:$C$85</c:f>
              <c:numCache>
                <c:formatCode>General</c:formatCode>
                <c:ptCount val="2"/>
                <c:pt idx="0">
                  <c:v>915</c:v>
                </c:pt>
                <c:pt idx="1">
                  <c:v>32.678571428571431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89216"/>
        <c:axId val="98095104"/>
      </c:barChart>
      <c:catAx>
        <c:axId val="980892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095104"/>
        <c:crosses val="autoZero"/>
        <c:auto val="1"/>
        <c:lblAlgn val="ctr"/>
        <c:lblOffset val="100"/>
        <c:noMultiLvlLbl val="0"/>
      </c:catAx>
      <c:valAx>
        <c:axId val="9809510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08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04179409834966"/>
          <c:y val="0.32980898221055704"/>
          <c:w val="0.15706928789882885"/>
          <c:h val="0.41896981627296587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69881889763778"/>
          <c:y val="0.15064377369495477"/>
          <c:w val="0.44693591426071744"/>
          <c:h val="0.7448931904345290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20851465641342018"/>
                  <c:y val="-1.518832598396705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599119458399441"/>
                  <c:y val="0.106651192556996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Data!$B$55:$B$57</c:f>
              <c:strCache>
                <c:ptCount val="3"/>
                <c:pt idx="0">
                  <c:v> Certification holders</c:v>
                </c:pt>
                <c:pt idx="1">
                  <c:v>Worldwide (outside EU)</c:v>
                </c:pt>
                <c:pt idx="2">
                  <c:v>EU</c:v>
                </c:pt>
              </c:strCache>
            </c:strRef>
          </c:cat>
          <c:val>
            <c:numRef>
              <c:f>Data!$AF$55:$AF$57</c:f>
              <c:numCache>
                <c:formatCode>_ * #,##0_ ;_ * \-#,##0_ ;_ * "-"??_ ;_ @_ </c:formatCode>
                <c:ptCount val="3"/>
                <c:pt idx="0" formatCode="General">
                  <c:v>0</c:v>
                </c:pt>
                <c:pt idx="1">
                  <c:v>17462</c:v>
                </c:pt>
                <c:pt idx="2">
                  <c:v>10223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13806168965692E-2"/>
          <c:y val="0.1988915963509677"/>
          <c:w val="0.90109687508573622"/>
          <c:h val="0.7030122641319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Data!$B$59</c:f>
              <c:strCache>
                <c:ptCount val="1"/>
                <c:pt idx="0">
                  <c:v>FTE employee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Data!$AF$58:$AG$58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Data!$AF$59:$AG$59</c:f>
              <c:numCache>
                <c:formatCode>_ * #,##0_ ;_ * \-#,##0_ ;_ * "-"??_ ;_ @_ </c:formatCode>
                <c:ptCount val="2"/>
                <c:pt idx="0">
                  <c:v>1383.4</c:v>
                </c:pt>
                <c:pt idx="1">
                  <c:v>49.407142857142858</c:v>
                </c:pt>
              </c:numCache>
            </c:numRef>
          </c:val>
        </c:ser>
        <c:ser>
          <c:idx val="1"/>
          <c:order val="1"/>
          <c:tx>
            <c:strRef>
              <c:f>Data!$B$60</c:f>
              <c:strCache>
                <c:ptCount val="1"/>
                <c:pt idx="0">
                  <c:v>FTE subcontractors 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Data!$AF$58:$AG$58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Data!$AF$60:$AG$60</c:f>
              <c:numCache>
                <c:formatCode>_ * #,##0_ ;_ * \-#,##0_ ;_ * "-"??_ ;_ @_ </c:formatCode>
                <c:ptCount val="2"/>
                <c:pt idx="0">
                  <c:v>785</c:v>
                </c:pt>
                <c:pt idx="1">
                  <c:v>28.035714285714285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77696"/>
        <c:axId val="86879232"/>
      </c:barChart>
      <c:catAx>
        <c:axId val="86877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86879232"/>
        <c:crosses val="autoZero"/>
        <c:auto val="1"/>
        <c:lblAlgn val="ctr"/>
        <c:lblOffset val="100"/>
        <c:noMultiLvlLbl val="0"/>
      </c:catAx>
      <c:valAx>
        <c:axId val="8687923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8687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58758281527436"/>
          <c:y val="0.20496362535029825"/>
          <c:w val="0.30615992952638327"/>
          <c:h val="0.26261103049340928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2010-2012'!$A$55</c:f>
              <c:strCache>
                <c:ptCount val="1"/>
                <c:pt idx="0">
                  <c:v>2010</c:v>
                </c:pt>
              </c:strCache>
            </c:strRef>
          </c:tx>
          <c:spPr>
            <a:pattFill prst="smCheck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multiLvlStrRef>
              <c:f>'Comparaison 2010-2012'!$B$53:$E$54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'Comparaison 2010-2012'!$B$55:$E$55</c:f>
              <c:numCache>
                <c:formatCode>_ * #,##0_ ;_ * \-#,##0_ ;_ * "-"??_ ;_ @_ </c:formatCode>
                <c:ptCount val="4"/>
                <c:pt idx="0">
                  <c:v>769.5</c:v>
                </c:pt>
                <c:pt idx="1">
                  <c:v>45.264705882352942</c:v>
                </c:pt>
                <c:pt idx="2">
                  <c:v>310</c:v>
                </c:pt>
                <c:pt idx="3">
                  <c:v>18.235294117647058</c:v>
                </c:pt>
              </c:numCache>
            </c:numRef>
          </c:val>
        </c:ser>
        <c:ser>
          <c:idx val="1"/>
          <c:order val="1"/>
          <c:tx>
            <c:strRef>
              <c:f>'Comparaison 2010-2012'!$A$56</c:f>
              <c:strCache>
                <c:ptCount val="1"/>
                <c:pt idx="0">
                  <c:v>2012</c:v>
                </c:pt>
              </c:strCache>
            </c:strRef>
          </c:tx>
          <c:spPr>
            <a:pattFill prst="smCheck">
              <a:fgClr>
                <a:srgbClr val="00FF00"/>
              </a:fgClr>
              <a:bgClr>
                <a:schemeClr val="bg1"/>
              </a:bgClr>
            </a:pattFill>
            <a:ln>
              <a:solidFill>
                <a:srgbClr val="003300"/>
              </a:solidFill>
            </a:ln>
          </c:spPr>
          <c:invertIfNegative val="0"/>
          <c:cat>
            <c:multiLvlStrRef>
              <c:f>'Comparaison 2010-2012'!$B$53:$E$54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'Comparaison 2010-2012'!$B$56:$E$56</c:f>
              <c:numCache>
                <c:formatCode>_ * #,##0_ ;_ * \-#,##0_ ;_ * "-"??_ ;_ @_ </c:formatCode>
                <c:ptCount val="4"/>
                <c:pt idx="0">
                  <c:v>1383.4</c:v>
                </c:pt>
                <c:pt idx="1">
                  <c:v>49.407142857142858</c:v>
                </c:pt>
                <c:pt idx="2">
                  <c:v>785</c:v>
                </c:pt>
                <c:pt idx="3">
                  <c:v>28.035714285714285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66048"/>
        <c:axId val="98471936"/>
      </c:barChart>
      <c:catAx>
        <c:axId val="984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471936"/>
        <c:crosses val="autoZero"/>
        <c:auto val="1"/>
        <c:lblAlgn val="ctr"/>
        <c:lblOffset val="100"/>
        <c:noMultiLvlLbl val="0"/>
      </c:catAx>
      <c:valAx>
        <c:axId val="9847193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46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85043742631208"/>
          <c:y val="0.38296990693844474"/>
          <c:w val="0.11534808494305239"/>
          <c:h val="0.18996786304789662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000080"/>
                </a:solidFill>
              </a:defRPr>
            </a:pPr>
            <a:r>
              <a:rPr lang="fr-BE" sz="2400" b="1" i="0" baseline="0" dirty="0" err="1">
                <a:solidFill>
                  <a:srgbClr val="000080"/>
                </a:solidFill>
                <a:effectLst/>
              </a:rPr>
              <a:t>Valid</a:t>
            </a:r>
            <a:r>
              <a:rPr lang="fr-BE" sz="2400" b="1" i="0" baseline="0" dirty="0">
                <a:solidFill>
                  <a:srgbClr val="000080"/>
                </a:solidFill>
                <a:effectLst/>
              </a:rPr>
              <a:t> </a:t>
            </a:r>
            <a:r>
              <a:rPr lang="fr-BE" sz="2400" b="1" i="0" baseline="0" dirty="0" err="1">
                <a:solidFill>
                  <a:srgbClr val="000080"/>
                </a:solidFill>
                <a:effectLst/>
              </a:rPr>
              <a:t>certificates</a:t>
            </a:r>
            <a:r>
              <a:rPr lang="fr-BE" sz="2400" b="1" i="0" baseline="0" dirty="0">
                <a:solidFill>
                  <a:srgbClr val="000080"/>
                </a:solidFill>
                <a:effectLst/>
              </a:rPr>
              <a:t> </a:t>
            </a:r>
            <a:r>
              <a:rPr lang="fr-BE" sz="2400" b="1" i="0" baseline="0" dirty="0" err="1" smtClean="0">
                <a:solidFill>
                  <a:srgbClr val="000080"/>
                </a:solidFill>
                <a:effectLst/>
              </a:rPr>
              <a:t>issued</a:t>
            </a:r>
            <a:r>
              <a:rPr lang="en-US" sz="2400" b="1" i="0" u="none" strike="noStrike" baseline="0" dirty="0" smtClean="0">
                <a:effectLst/>
              </a:rPr>
              <a:t>: 2010 - 2012</a:t>
            </a:r>
            <a:r>
              <a:rPr lang="fr-BE" sz="2400" b="1" i="0" baseline="0" dirty="0" smtClean="0">
                <a:solidFill>
                  <a:srgbClr val="000080"/>
                </a:solidFill>
                <a:effectLst/>
              </a:rPr>
              <a:t> </a:t>
            </a:r>
            <a:endParaRPr lang="fr-BE" sz="2400" dirty="0">
              <a:solidFill>
                <a:srgbClr val="000080"/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2010-2012'!$A$3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trellis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2010-2012'!$B$3:$C$3</c:f>
              <c:numCache>
                <c:formatCode>General</c:formatCode>
                <c:ptCount val="2"/>
                <c:pt idx="0">
                  <c:v>13889</c:v>
                </c:pt>
                <c:pt idx="1">
                  <c:v>817</c:v>
                </c:pt>
              </c:numCache>
            </c:numRef>
          </c:val>
        </c:ser>
        <c:ser>
          <c:idx val="1"/>
          <c:order val="1"/>
          <c:tx>
            <c:strRef>
              <c:f>'Comparaison 2010-2012'!$A$4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smCheck">
              <a:fgClr>
                <a:srgbClr val="00FF00"/>
              </a:fgClr>
              <a:bgClr>
                <a:schemeClr val="bg1"/>
              </a:bgClr>
            </a:pattFill>
            <a:ln>
              <a:solidFill>
                <a:srgbClr val="0066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2010-2012'!$B$4:$C$4</c:f>
              <c:numCache>
                <c:formatCode>0</c:formatCode>
                <c:ptCount val="2"/>
                <c:pt idx="0" formatCode="General">
                  <c:v>21530</c:v>
                </c:pt>
                <c:pt idx="1">
                  <c:v>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57760"/>
        <c:axId val="97959296"/>
      </c:barChart>
      <c:catAx>
        <c:axId val="9795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</a:defRPr>
            </a:pPr>
            <a:endParaRPr lang="fr-FR"/>
          </a:p>
        </c:txPr>
        <c:crossAx val="97959296"/>
        <c:crosses val="autoZero"/>
        <c:auto val="1"/>
        <c:lblAlgn val="ctr"/>
        <c:lblOffset val="100"/>
        <c:noMultiLvlLbl val="0"/>
      </c:catAx>
      <c:valAx>
        <c:axId val="9795929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795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46683096721409"/>
          <c:y val="0.12033567037524931"/>
          <c:w val="0.26359370962764123"/>
          <c:h val="0.20207510012115057"/>
        </c:manualLayout>
      </c:layout>
      <c:overlay val="0"/>
      <c:txPr>
        <a:bodyPr/>
        <a:lstStyle/>
        <a:p>
          <a:pPr>
            <a:defRPr sz="240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Graphs!$B$253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Graphs!$A$254:$A$256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Graphs!$B$254:$B$256</c:f>
              <c:numCache>
                <c:formatCode>_ * #,##0_ ;_ * \-#,##0_ ;_ * "-"??_ ;_ @_ </c:formatCode>
                <c:ptCount val="3"/>
                <c:pt idx="0">
                  <c:v>1064.5</c:v>
                </c:pt>
                <c:pt idx="1">
                  <c:v>211.9</c:v>
                </c:pt>
                <c:pt idx="2">
                  <c:v>107</c:v>
                </c:pt>
              </c:numCache>
            </c:numRef>
          </c:val>
        </c:ser>
        <c:ser>
          <c:idx val="1"/>
          <c:order val="1"/>
          <c:tx>
            <c:strRef>
              <c:f>Graphs!$C$253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Graphs!$A$254:$A$256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Graphs!$C$254:$C$256</c:f>
              <c:numCache>
                <c:formatCode>_ * #,##0_ ;_ * \-#,##0_ ;_ * "-"??_ ;_ @_ </c:formatCode>
                <c:ptCount val="3"/>
                <c:pt idx="0">
                  <c:v>133.0625</c:v>
                </c:pt>
                <c:pt idx="1">
                  <c:v>21.19</c:v>
                </c:pt>
                <c:pt idx="2">
                  <c:v>10.7</c:v>
                </c:pt>
              </c:numCache>
            </c:numRef>
          </c:val>
        </c:ser>
        <c:ser>
          <c:idx val="2"/>
          <c:order val="2"/>
          <c:tx>
            <c:strRef>
              <c:f>Graphs!$D$253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Graphs!$A$254:$A$256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Graphs!$D$254:$D$256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Graphs!$E$253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Graphs!$A$254:$A$256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Graphs!$E$254:$E$256</c:f>
              <c:numCache>
                <c:formatCode>General</c:formatCode>
                <c:ptCount val="3"/>
                <c:pt idx="0">
                  <c:v>395</c:v>
                </c:pt>
                <c:pt idx="1">
                  <c:v>36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33376"/>
        <c:axId val="98534912"/>
      </c:barChart>
      <c:catAx>
        <c:axId val="98533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>
                <a:solidFill>
                  <a:srgbClr val="000080"/>
                </a:solidFill>
              </a:defRPr>
            </a:pPr>
            <a:endParaRPr lang="fr-FR"/>
          </a:p>
        </c:txPr>
        <c:crossAx val="98534912"/>
        <c:crosses val="autoZero"/>
        <c:auto val="1"/>
        <c:lblAlgn val="ctr"/>
        <c:lblOffset val="100"/>
        <c:noMultiLvlLbl val="0"/>
      </c:catAx>
      <c:valAx>
        <c:axId val="9853491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5333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Data!$AG$5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34823420604202432"/>
                  <c:y val="8.0121434820647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1067615220133476E-2"/>
                  <c:y val="-0.24775792915178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2619266316569639"/>
                  <c:y val="5.0196325459317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Data!$B$6:$B$8</c:f>
              <c:strCache>
                <c:ptCount val="3"/>
                <c:pt idx="0">
                  <c:v>AIMDD</c:v>
                </c:pt>
                <c:pt idx="1">
                  <c:v> MDD</c:v>
                </c:pt>
                <c:pt idx="2">
                  <c:v> IVD</c:v>
                </c:pt>
              </c:strCache>
            </c:strRef>
          </c:cat>
          <c:val>
            <c:numRef>
              <c:f>Data!$AG$6:$AG$8</c:f>
              <c:numCache>
                <c:formatCode>_ * #,##0_ ;_ * \-#,##0_ ;_ * "-"??_ ;_ @_ </c:formatCode>
                <c:ptCount val="3"/>
                <c:pt idx="0">
                  <c:v>16.928571428571427</c:v>
                </c:pt>
                <c:pt idx="1">
                  <c:v>704</c:v>
                </c:pt>
                <c:pt idx="2">
                  <c:v>47.285714285714285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Data!$AG$9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8089462281968671"/>
                  <c:y val="-0.23371473306151128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250638817909123"/>
                  <c:y val="0.1973822383341394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8260207199200088"/>
                  <c:y val="3.108886127619663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33839240084435063"/>
                  <c:y val="3.2777068784318304E-2"/>
                </c:manualLayout>
              </c:layout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rgbClr val="000080"/>
                        </a:solidFill>
                      </a:rPr>
                      <a:t>Annex 5
3%</a:t>
                    </a:r>
                    <a:endParaRPr lang="en-US">
                      <a:solidFill>
                        <a:srgbClr val="00008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Data!$B$10:$B$13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Data!$AG$10:$AG$13</c:f>
              <c:numCache>
                <c:formatCode>_ * #,##0_ ;_ * \-#,##0_ ;_ * "-"??_ ;_ @_ </c:formatCode>
                <c:ptCount val="4"/>
                <c:pt idx="0">
                  <c:v>13.321428571428571</c:v>
                </c:pt>
                <c:pt idx="1">
                  <c:v>2.6071428571428572</c:v>
                </c:pt>
                <c:pt idx="2">
                  <c:v>7.1428571428571425E-2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Data!$AG$14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FFCC"/>
              </a:solidFill>
            </c:spPr>
          </c:dPt>
          <c:dPt>
            <c:idx val="6"/>
            <c:bubble3D val="0"/>
            <c:spPr>
              <a:solidFill>
                <a:srgbClr val="0099FF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606772995034005E-2"/>
                  <c:y val="-0.18870125541606489"/>
                </c:manualLayout>
              </c:layout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</a:rPr>
                      <a:t>Annex 5
24%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840470131212954"/>
                  <c:y val="0.256648335370144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561065085849097"/>
                  <c:y val="0.146922101248009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6475221904262595E-2"/>
                  <c:y val="7.0253768099840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730707049055587"/>
                  <c:y val="1.3227696922564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(2) Annex </a:t>
                    </a:r>
                    <a:r>
                      <a:rPr lang="en-US" dirty="0"/>
                      <a:t>2 including EC design examination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39415847040791074"/>
                  <c:y val="1.83718012813391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(1) EC </a:t>
                    </a:r>
                    <a:r>
                      <a:rPr lang="en-US" dirty="0"/>
                      <a:t>design examination including combination product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Data!$B$15:$B$21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Annex 2 including 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Data!$AG$15:$AG$21</c:f>
              <c:numCache>
                <c:formatCode>_ * #,##0_ ;_ * \-#,##0_ ;_ * "-"??_ ;_ @_ </c:formatCode>
                <c:ptCount val="7"/>
                <c:pt idx="0">
                  <c:v>334.57142857142856</c:v>
                </c:pt>
                <c:pt idx="1">
                  <c:v>187.32142857142858</c:v>
                </c:pt>
                <c:pt idx="2">
                  <c:v>5.75</c:v>
                </c:pt>
                <c:pt idx="3">
                  <c:v>27.214285714285715</c:v>
                </c:pt>
                <c:pt idx="4">
                  <c:v>13.857142857142858</c:v>
                </c:pt>
                <c:pt idx="5">
                  <c:v>138.71428571428572</c:v>
                </c:pt>
                <c:pt idx="6">
                  <c:v>12.392857142857142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Data!$AG$22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9329929653206382"/>
                  <c:y val="0.12799221439037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019702893531925"/>
                  <c:y val="-0.14898908454062301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3768322432259301"/>
                  <c:y val="3.428355918537207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Data!$B$23:$B$25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Data!$AG$23:$AG$25</c:f>
              <c:numCache>
                <c:formatCode>_ * #,##0_ ;_ * \-#,##0_ ;_ * "-"??_ ;_ @_ </c:formatCode>
                <c:ptCount val="3"/>
                <c:pt idx="0">
                  <c:v>15.107142857142858</c:v>
                </c:pt>
                <c:pt idx="1">
                  <c:v>23.892857142857142</c:v>
                </c:pt>
                <c:pt idx="2">
                  <c:v>2.2142857142857144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Data!$B$27</c:f>
              <c:strCache>
                <c:ptCount val="1"/>
                <c:pt idx="0">
                  <c:v>New certificates issued in 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Data!$AF$26:$AG$26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Data!$AF$27:$AG$27</c:f>
              <c:numCache>
                <c:formatCode>_ * #,##0_ ;_ * \-#,##0_ ;_ * "-"??_ ;_ @_ </c:formatCode>
                <c:ptCount val="2"/>
                <c:pt idx="0">
                  <c:v>3120</c:v>
                </c:pt>
                <c:pt idx="1">
                  <c:v>111.42857142857143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93056"/>
        <c:axId val="108498944"/>
      </c:barChart>
      <c:catAx>
        <c:axId val="1084930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08498944"/>
        <c:crosses val="autoZero"/>
        <c:auto val="1"/>
        <c:lblAlgn val="ctr"/>
        <c:lblOffset val="100"/>
        <c:noMultiLvlLbl val="0"/>
      </c:catAx>
      <c:valAx>
        <c:axId val="10849894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08493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2010-2012'!$A$63</c:f>
              <c:strCache>
                <c:ptCount val="1"/>
                <c:pt idx="0">
                  <c:v>2010</c:v>
                </c:pt>
              </c:strCache>
            </c:strRef>
          </c:tx>
          <c:spPr>
            <a:pattFill prst="smCheck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'Comparaison 2010-2012'!$B$62:$C$62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2010-2012'!$B$63:$C$63</c:f>
              <c:numCache>
                <c:formatCode>General</c:formatCode>
                <c:ptCount val="2"/>
                <c:pt idx="0">
                  <c:v>6993</c:v>
                </c:pt>
                <c:pt idx="1">
                  <c:v>411</c:v>
                </c:pt>
              </c:numCache>
            </c:numRef>
          </c:val>
        </c:ser>
        <c:ser>
          <c:idx val="1"/>
          <c:order val="1"/>
          <c:tx>
            <c:strRef>
              <c:f>'Comparaison 2010-2012'!$A$64</c:f>
              <c:strCache>
                <c:ptCount val="1"/>
                <c:pt idx="0">
                  <c:v>2012</c:v>
                </c:pt>
              </c:strCache>
            </c:strRef>
          </c:tx>
          <c:spPr>
            <a:pattFill prst="smCheck">
              <a:fgClr>
                <a:srgbClr val="00FF00"/>
              </a:fgClr>
              <a:bgClr>
                <a:schemeClr val="bg1"/>
              </a:bgClr>
            </a:pattFill>
            <a:ln>
              <a:solidFill>
                <a:srgbClr val="003300"/>
              </a:solidFill>
            </a:ln>
            <a:effectLst/>
          </c:spPr>
          <c:invertIfNegative val="0"/>
          <c:cat>
            <c:strRef>
              <c:f>'Comparaison 2010-2012'!$B$62:$C$62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2010-2012'!$B$64:$C$64</c:f>
              <c:numCache>
                <c:formatCode>General</c:formatCode>
                <c:ptCount val="2"/>
                <c:pt idx="0">
                  <c:v>3120</c:v>
                </c:pt>
                <c:pt idx="1">
                  <c:v>111.42857142857143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98720"/>
        <c:axId val="98000256"/>
      </c:barChart>
      <c:catAx>
        <c:axId val="979987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8000256"/>
        <c:crosses val="autoZero"/>
        <c:auto val="1"/>
        <c:lblAlgn val="ctr"/>
        <c:lblOffset val="100"/>
        <c:noMultiLvlLbl val="0"/>
      </c:catAx>
      <c:valAx>
        <c:axId val="9800025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799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94233974002894"/>
          <c:y val="0.32980898221055704"/>
          <c:w val="0.17716878680146647"/>
          <c:h val="0.41896981627296587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84886264216972"/>
          <c:y val="0.3478729221347332"/>
          <c:w val="0.33519138232720908"/>
          <c:h val="0.55865230387868181"/>
        </c:manualLayout>
      </c:layout>
      <c:pieChart>
        <c:varyColors val="1"/>
        <c:ser>
          <c:idx val="1"/>
          <c:order val="0"/>
          <c:tx>
            <c:strRef>
              <c:f>Data!$AG$28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3842309514366297"/>
                  <c:y val="1.25763466776633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1200764775092767"/>
                  <c:y val="9.96675415573053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Data!$B$29:$B$31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Data!$AG$29:$AG$31</c:f>
              <c:numCache>
                <c:formatCode>_ * #,##0_ ;_ * \-#,##0_ ;_ * "-"??_ ;_ @_ </c:formatCode>
                <c:ptCount val="3"/>
                <c:pt idx="0">
                  <c:v>8.0357142857142865</c:v>
                </c:pt>
                <c:pt idx="1">
                  <c:v>92.785714285714292</c:v>
                </c:pt>
                <c:pt idx="2">
                  <c:v>10.107142857142858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0.44016</cdr:x>
      <cdr:y>0.15616</cdr:y>
    </cdr:from>
    <cdr:to>
      <cdr:x>0.97054</cdr:x>
      <cdr:y>0.47717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200237" y="521192"/>
          <a:ext cx="2651221" cy="1071387"/>
        </a:xfrm>
        <a:prstGeom xmlns:a="http://schemas.openxmlformats.org/drawingml/2006/main" prst="rect">
          <a:avLst/>
        </a:prstGeom>
        <a:solidFill xmlns:a="http://schemas.openxmlformats.org/drawingml/2006/main">
          <a:srgbClr val="A3E7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2000" u="sng" dirty="0" err="1">
              <a:solidFill>
                <a:srgbClr val="000080"/>
              </a:solidFill>
            </a:rPr>
            <a:t>Numbers</a:t>
          </a:r>
          <a:r>
            <a:rPr lang="fr-BE" sz="2000" u="sng" dirty="0">
              <a:solidFill>
                <a:srgbClr val="000080"/>
              </a:solidFill>
            </a:rPr>
            <a:t> of </a:t>
          </a:r>
          <a:r>
            <a:rPr lang="fr-BE" sz="2000" u="sng" dirty="0" err="1">
              <a:solidFill>
                <a:srgbClr val="000080"/>
              </a:solidFill>
            </a:rPr>
            <a:t>certificate</a:t>
          </a:r>
          <a:r>
            <a:rPr lang="fr-BE" sz="2000" u="sng" dirty="0">
              <a:solidFill>
                <a:srgbClr val="000080"/>
              </a:solidFill>
            </a:rPr>
            <a:t> by 28 </a:t>
          </a:r>
          <a:r>
            <a:rPr lang="fr-BE" sz="2000" u="sng" dirty="0" err="1">
              <a:solidFill>
                <a:srgbClr val="000080"/>
              </a:solidFill>
            </a:rPr>
            <a:t>NBs</a:t>
          </a:r>
          <a:endParaRPr lang="fr-BE" sz="2000" u="sng" dirty="0">
            <a:solidFill>
              <a:srgbClr val="000080"/>
            </a:solidFill>
          </a:endParaRPr>
        </a:p>
        <a:p xmlns:a="http://schemas.openxmlformats.org/drawingml/2006/main">
          <a:pPr>
            <a:spcBef>
              <a:spcPts val="600"/>
            </a:spcBef>
            <a:spcAft>
              <a:spcPts val="600"/>
            </a:spcAft>
          </a:pPr>
          <a:r>
            <a:rPr lang="fr-BE" sz="2000" dirty="0">
              <a:solidFill>
                <a:srgbClr val="000080"/>
              </a:solidFill>
            </a:rPr>
            <a:t>	&gt; 1</a:t>
          </a:r>
          <a:r>
            <a:rPr lang="fr-BE" sz="2000" baseline="0" dirty="0">
              <a:solidFill>
                <a:srgbClr val="000080"/>
              </a:solidFill>
            </a:rPr>
            <a:t> </a:t>
          </a:r>
          <a:r>
            <a:rPr lang="fr-BE" sz="2000" baseline="0" dirty="0" smtClean="0">
              <a:solidFill>
                <a:srgbClr val="000080"/>
              </a:solidFill>
            </a:rPr>
            <a:t>000 : 	  </a:t>
          </a:r>
          <a:r>
            <a:rPr lang="fr-BE" sz="2000" baseline="0" dirty="0">
              <a:solidFill>
                <a:srgbClr val="000080"/>
              </a:solidFill>
            </a:rPr>
            <a:t>8 </a:t>
          </a:r>
          <a:r>
            <a:rPr lang="fr-BE" sz="2000" baseline="0" dirty="0" err="1">
              <a:solidFill>
                <a:srgbClr val="000080"/>
              </a:solidFill>
            </a:rPr>
            <a:t>NBs</a:t>
          </a:r>
          <a:endParaRPr lang="fr-BE" sz="2000" baseline="0" dirty="0">
            <a:solidFill>
              <a:srgbClr val="000080"/>
            </a:solidFill>
          </a:endParaRPr>
        </a:p>
        <a:p xmlns:a="http://schemas.openxmlformats.org/drawingml/2006/main">
          <a:pPr>
            <a:spcBef>
              <a:spcPts val="600"/>
            </a:spcBef>
            <a:spcAft>
              <a:spcPts val="600"/>
            </a:spcAft>
          </a:pPr>
          <a:r>
            <a:rPr lang="fr-BE" sz="2000" baseline="0" dirty="0">
              <a:solidFill>
                <a:srgbClr val="000080"/>
              </a:solidFill>
            </a:rPr>
            <a:t>	200 - 1 </a:t>
          </a:r>
          <a:r>
            <a:rPr lang="fr-BE" sz="2000" baseline="0" dirty="0" smtClean="0">
              <a:solidFill>
                <a:srgbClr val="000080"/>
              </a:solidFill>
            </a:rPr>
            <a:t>000 : </a:t>
          </a:r>
          <a:r>
            <a:rPr lang="fr-BE" sz="2000" baseline="0" dirty="0">
              <a:solidFill>
                <a:srgbClr val="000080"/>
              </a:solidFill>
            </a:rPr>
            <a:t>	</a:t>
          </a:r>
          <a:r>
            <a:rPr lang="fr-BE" sz="2000" baseline="0" dirty="0" smtClean="0">
              <a:solidFill>
                <a:srgbClr val="000080"/>
              </a:solidFill>
            </a:rPr>
            <a:t>10 </a:t>
          </a:r>
          <a:r>
            <a:rPr lang="fr-BE" sz="2000" baseline="0" dirty="0" err="1">
              <a:solidFill>
                <a:srgbClr val="000080"/>
              </a:solidFill>
            </a:rPr>
            <a:t>NBs</a:t>
          </a:r>
          <a:endParaRPr lang="fr-BE" sz="2000" baseline="0" dirty="0">
            <a:solidFill>
              <a:srgbClr val="000080"/>
            </a:solidFill>
          </a:endParaRPr>
        </a:p>
        <a:p xmlns:a="http://schemas.openxmlformats.org/drawingml/2006/main">
          <a:pPr>
            <a:spcBef>
              <a:spcPts val="600"/>
            </a:spcBef>
            <a:spcAft>
              <a:spcPts val="600"/>
            </a:spcAft>
          </a:pPr>
          <a:r>
            <a:rPr lang="fr-BE" sz="2000" baseline="0" dirty="0">
              <a:solidFill>
                <a:srgbClr val="000080"/>
              </a:solidFill>
            </a:rPr>
            <a:t>	&lt; </a:t>
          </a:r>
          <a:r>
            <a:rPr lang="fr-BE" sz="2000" baseline="0" dirty="0" smtClean="0">
              <a:solidFill>
                <a:srgbClr val="000080"/>
              </a:solidFill>
            </a:rPr>
            <a:t>200 : </a:t>
          </a:r>
          <a:r>
            <a:rPr lang="fr-BE" sz="2000" baseline="0" dirty="0">
              <a:solidFill>
                <a:srgbClr val="000080"/>
              </a:solidFill>
            </a:rPr>
            <a:t>	  </a:t>
          </a:r>
          <a:r>
            <a:rPr lang="fr-BE" sz="2000" baseline="0" dirty="0" smtClean="0">
              <a:solidFill>
                <a:srgbClr val="000080"/>
              </a:solidFill>
            </a:rPr>
            <a:t>	10 </a:t>
          </a:r>
          <a:r>
            <a:rPr lang="fr-BE" sz="2000" baseline="0" dirty="0" err="1">
              <a:solidFill>
                <a:srgbClr val="000080"/>
              </a:solidFill>
            </a:rPr>
            <a:t>NBs</a:t>
          </a:r>
          <a:endParaRPr lang="fr-BE" sz="2000" dirty="0">
            <a:solidFill>
              <a:srgbClr val="00008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0.01111</cdr:x>
      <cdr:y>0.86111</cdr:y>
    </cdr:from>
    <cdr:to>
      <cdr:x>0.55785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810" y="4464489"/>
          <a:ext cx="4764109" cy="633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000" b="1" dirty="0">
              <a:solidFill>
                <a:srgbClr val="000080"/>
              </a:solidFill>
            </a:rPr>
            <a:t>Total</a:t>
          </a:r>
          <a:r>
            <a:rPr lang="fr-BE" sz="2000" b="1" baseline="0" dirty="0">
              <a:solidFill>
                <a:srgbClr val="000080"/>
              </a:solidFill>
            </a:rPr>
            <a:t> certification </a:t>
          </a:r>
          <a:r>
            <a:rPr lang="fr-BE" sz="2000" b="1" baseline="0" dirty="0" err="1" smtClean="0">
              <a:solidFill>
                <a:srgbClr val="000080"/>
              </a:solidFill>
            </a:rPr>
            <a:t>holders</a:t>
          </a:r>
          <a:r>
            <a:rPr lang="fr-BE" sz="2000" b="1" dirty="0">
              <a:solidFill>
                <a:srgbClr val="000080"/>
              </a:solidFill>
            </a:rPr>
            <a:t> </a:t>
          </a:r>
          <a:r>
            <a:rPr lang="fr-BE" sz="2000" b="1" baseline="0" dirty="0" err="1" smtClean="0">
              <a:solidFill>
                <a:srgbClr val="000080"/>
              </a:solidFill>
            </a:rPr>
            <a:t>estimated</a:t>
          </a:r>
          <a:r>
            <a:rPr lang="fr-BE" sz="2000" b="1" baseline="0" dirty="0" smtClean="0">
              <a:solidFill>
                <a:srgbClr val="000080"/>
              </a:solidFill>
            </a:rPr>
            <a:t> </a:t>
          </a:r>
          <a:r>
            <a:rPr lang="fr-BE" sz="2000" b="1" baseline="0" dirty="0">
              <a:solidFill>
                <a:srgbClr val="000080"/>
              </a:solidFill>
            </a:rPr>
            <a:t>to </a:t>
          </a:r>
        </a:p>
        <a:p xmlns:a="http://schemas.openxmlformats.org/drawingml/2006/main">
          <a:r>
            <a:rPr lang="fr-BE" sz="2000" b="1" baseline="0" dirty="0">
              <a:solidFill>
                <a:srgbClr val="000080"/>
              </a:solidFill>
            </a:rPr>
            <a:t>21 530 / 28 </a:t>
          </a:r>
          <a:r>
            <a:rPr lang="fr-BE" sz="2000" b="1" baseline="0" dirty="0" err="1">
              <a:solidFill>
                <a:srgbClr val="000080"/>
              </a:solidFill>
            </a:rPr>
            <a:t>NBs</a:t>
          </a:r>
          <a:r>
            <a:rPr lang="fr-BE" sz="2000" b="1" baseline="0" dirty="0">
              <a:solidFill>
                <a:srgbClr val="000080"/>
              </a:solidFill>
            </a:rPr>
            <a:t> </a:t>
          </a:r>
          <a:endParaRPr lang="fr-BE" sz="2000" b="1" dirty="0">
            <a:solidFill>
              <a:srgbClr val="00008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0.26767</cdr:x>
      <cdr:y>0.04092</cdr:y>
    </cdr:from>
    <cdr:to>
      <cdr:x>0.69925</cdr:x>
      <cdr:y>0.28645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95450" y="152401"/>
          <a:ext cx="27336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0.01203</cdr:x>
      <cdr:y>0.05371</cdr:y>
    </cdr:from>
    <cdr:to>
      <cdr:x>0.98947</cdr:x>
      <cdr:y>0.16113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6201" y="200026"/>
          <a:ext cx="61912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0.00752</cdr:x>
      <cdr:y>0.02558</cdr:y>
    </cdr:from>
    <cdr:to>
      <cdr:x>0.98797</cdr:x>
      <cdr:y>0.13299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47626" y="95252"/>
          <a:ext cx="62103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fr-BE" sz="2400" b="1" dirty="0">
            <a:solidFill>
              <a:srgbClr val="00008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0.15058</cdr:x>
      <cdr:y>0.06061</cdr:y>
    </cdr:from>
    <cdr:to>
      <cdr:x>0.45915</cdr:x>
      <cdr:y>0.09862</cdr:y>
    </cdr:to>
    <cdr:cxnSp macro="">
      <cdr:nvCxnSpPr>
        <cdr:cNvPr id="12" name="Connecteur en angle 11"/>
        <cdr:cNvCxnSpPr/>
      </cdr:nvCxnSpPr>
      <cdr:spPr>
        <a:xfrm xmlns:a="http://schemas.openxmlformats.org/drawingml/2006/main" rot="10800000">
          <a:off x="1296144" y="288032"/>
          <a:ext cx="2656145" cy="180643"/>
        </a:xfrm>
        <a:prstGeom xmlns:a="http://schemas.openxmlformats.org/drawingml/2006/main" prst="bentConnector3">
          <a:avLst>
            <a:gd name="adj1" fmla="val -73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0.51865</cdr:x>
      <cdr:y>0.06061</cdr:y>
    </cdr:from>
    <cdr:to>
      <cdr:x>0.8198</cdr:x>
      <cdr:y>0.09091</cdr:y>
    </cdr:to>
    <cdr:cxnSp macro="">
      <cdr:nvCxnSpPr>
        <cdr:cNvPr id="14" name="Connecteur en angle 13"/>
        <cdr:cNvCxnSpPr/>
      </cdr:nvCxnSpPr>
      <cdr:spPr>
        <a:xfrm xmlns:a="http://schemas.openxmlformats.org/drawingml/2006/main" flipV="1">
          <a:off x="4464459" y="288032"/>
          <a:ext cx="2592274" cy="144001"/>
        </a:xfrm>
        <a:prstGeom xmlns:a="http://schemas.openxmlformats.org/drawingml/2006/main" prst="bentConnector3">
          <a:avLst>
            <a:gd name="adj1" fmla="val -230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</cdr:x>
      <cdr:y>0.07565</cdr:y>
    </cdr:from>
    <cdr:to>
      <cdr:x>0.42018</cdr:x>
      <cdr:y>0.11033</cdr:y>
    </cdr:to>
    <cdr:cxnSp macro="">
      <cdr:nvCxnSpPr>
        <cdr:cNvPr id="5" name="Connecteur en angle 4"/>
        <cdr:cNvCxnSpPr/>
      </cdr:nvCxnSpPr>
      <cdr:spPr>
        <a:xfrm xmlns:a="http://schemas.openxmlformats.org/drawingml/2006/main" rot="10800000">
          <a:off x="1080121" y="360041"/>
          <a:ext cx="1945533" cy="165077"/>
        </a:xfrm>
        <a:prstGeom xmlns:a="http://schemas.openxmlformats.org/drawingml/2006/main" prst="bentConnector3">
          <a:avLst>
            <a:gd name="adj1" fmla="val 63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0.45294</cdr:x>
      <cdr:y>0.07565</cdr:y>
    </cdr:from>
    <cdr:to>
      <cdr:x>0.68881</cdr:x>
      <cdr:y>0.09824</cdr:y>
    </cdr:to>
    <cdr:cxnSp macro="">
      <cdr:nvCxnSpPr>
        <cdr:cNvPr id="8" name="Connecteur en angle 7"/>
        <cdr:cNvCxnSpPr/>
      </cdr:nvCxnSpPr>
      <cdr:spPr>
        <a:xfrm xmlns:a="http://schemas.openxmlformats.org/drawingml/2006/main" flipV="1">
          <a:off x="3261555" y="360041"/>
          <a:ext cx="1698453" cy="107517"/>
        </a:xfrm>
        <a:prstGeom xmlns:a="http://schemas.openxmlformats.org/drawingml/2006/main" prst="bentConnector3">
          <a:avLst>
            <a:gd name="adj1" fmla="val -174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0.49158</cdr:x>
      <cdr:y>0.05766</cdr:y>
    </cdr:from>
    <cdr:to>
      <cdr:x>0.77036</cdr:x>
      <cdr:y>0.09306</cdr:y>
    </cdr:to>
    <cdr:cxnSp macro="">
      <cdr:nvCxnSpPr>
        <cdr:cNvPr id="4" name="Connecteur en angle 3"/>
        <cdr:cNvCxnSpPr/>
      </cdr:nvCxnSpPr>
      <cdr:spPr>
        <a:xfrm xmlns:a="http://schemas.openxmlformats.org/drawingml/2006/main" flipV="1">
          <a:off x="4320681" y="249123"/>
          <a:ext cx="2450271" cy="152942"/>
        </a:xfrm>
        <a:prstGeom xmlns:a="http://schemas.openxmlformats.org/drawingml/2006/main" prst="bentConnector3">
          <a:avLst>
            <a:gd name="adj1" fmla="val -380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0.18868</cdr:x>
      <cdr:y>0.41667</cdr:y>
    </cdr:from>
    <cdr:to>
      <cdr:x>0.30338</cdr:x>
      <cdr:y>0.48334</cdr:y>
    </cdr:to>
    <cdr:cxnSp macro="">
      <cdr:nvCxnSpPr>
        <cdr:cNvPr id="16" name="Connecteur droit 15"/>
        <cdr:cNvCxnSpPr/>
      </cdr:nvCxnSpPr>
      <cdr:spPr>
        <a:xfrm xmlns:a="http://schemas.openxmlformats.org/drawingml/2006/main" flipH="1">
          <a:off x="1658384" y="1800200"/>
          <a:ext cx="1008142" cy="28804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0.14772</cdr:x>
      <cdr:y>0.49471</cdr:y>
    </cdr:from>
    <cdr:to>
      <cdr:x>0.30103</cdr:x>
      <cdr:y>0.65</cdr:y>
    </cdr:to>
    <cdr:cxnSp macro="">
      <cdr:nvCxnSpPr>
        <cdr:cNvPr id="18" name="Connecteur droit 17"/>
        <cdr:cNvCxnSpPr/>
      </cdr:nvCxnSpPr>
      <cdr:spPr>
        <a:xfrm xmlns:a="http://schemas.openxmlformats.org/drawingml/2006/main" flipH="1">
          <a:off x="1298344" y="2137380"/>
          <a:ext cx="1347554" cy="6709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0.10675</cdr:x>
      <cdr:y>0.5582</cdr:y>
    </cdr:from>
    <cdr:to>
      <cdr:x>0.30103</cdr:x>
      <cdr:y>0.83333</cdr:y>
    </cdr:to>
    <cdr:cxnSp macro="">
      <cdr:nvCxnSpPr>
        <cdr:cNvPr id="20" name="Connecteur droit 19"/>
        <cdr:cNvCxnSpPr/>
      </cdr:nvCxnSpPr>
      <cdr:spPr>
        <a:xfrm xmlns:a="http://schemas.openxmlformats.org/drawingml/2006/main" flipH="1">
          <a:off x="938304" y="2411700"/>
          <a:ext cx="1707595" cy="1188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0.18868</cdr:x>
      <cdr:y>0.18333</cdr:y>
    </cdr:from>
    <cdr:to>
      <cdr:x>0.35045</cdr:x>
      <cdr:y>0.2328</cdr:y>
    </cdr:to>
    <cdr:cxnSp macro="">
      <cdr:nvCxnSpPr>
        <cdr:cNvPr id="27" name="Connecteur droit 26"/>
        <cdr:cNvCxnSpPr/>
      </cdr:nvCxnSpPr>
      <cdr:spPr>
        <a:xfrm xmlns:a="http://schemas.openxmlformats.org/drawingml/2006/main" flipH="1" flipV="1">
          <a:off x="1658385" y="792088"/>
          <a:ext cx="1421853" cy="2137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0.14894</cdr:x>
      <cdr:y>0.07859</cdr:y>
    </cdr:from>
    <cdr:to>
      <cdr:x>0.45803</cdr:x>
      <cdr:y>0.09193</cdr:y>
    </cdr:to>
    <cdr:cxnSp macro="">
      <cdr:nvCxnSpPr>
        <cdr:cNvPr id="3" name="Connecteur en angle 2"/>
        <cdr:cNvCxnSpPr/>
      </cdr:nvCxnSpPr>
      <cdr:spPr>
        <a:xfrm xmlns:a="http://schemas.openxmlformats.org/drawingml/2006/main" rot="10800000">
          <a:off x="1008112" y="362604"/>
          <a:ext cx="2092153" cy="61546"/>
        </a:xfrm>
        <a:prstGeom xmlns:a="http://schemas.openxmlformats.org/drawingml/2006/main" prst="bentConnector3">
          <a:avLst>
            <a:gd name="adj1" fmla="val 49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0.24382</cdr:x>
      <cdr:y>0.30556</cdr:y>
    </cdr:from>
    <cdr:to>
      <cdr:x>0.44215</cdr:x>
      <cdr:y>0.36111</cdr:y>
    </cdr:to>
    <cdr:cxnSp macro="">
      <cdr:nvCxnSpPr>
        <cdr:cNvPr id="3" name="Connecteur en angle 2"/>
        <cdr:cNvCxnSpPr/>
      </cdr:nvCxnSpPr>
      <cdr:spPr>
        <a:xfrm xmlns:a="http://schemas.openxmlformats.org/drawingml/2006/main" rot="10800000">
          <a:off x="2124615" y="1584175"/>
          <a:ext cx="1728193" cy="288033"/>
        </a:xfrm>
        <a:prstGeom xmlns:a="http://schemas.openxmlformats.org/drawingml/2006/main" prst="bentConnector3">
          <a:avLst>
            <a:gd name="adj1" fmla="val -265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0.52521</cdr:x>
      <cdr:y>0.30556</cdr:y>
    </cdr:from>
    <cdr:to>
      <cdr:x>0.73965</cdr:x>
      <cdr:y>0.35398</cdr:y>
    </cdr:to>
    <cdr:cxnSp macro="">
      <cdr:nvCxnSpPr>
        <cdr:cNvPr id="6" name="Connecteur en angle 5"/>
        <cdr:cNvCxnSpPr/>
      </cdr:nvCxnSpPr>
      <cdr:spPr>
        <a:xfrm xmlns:a="http://schemas.openxmlformats.org/drawingml/2006/main" flipV="1">
          <a:off x="4576558" y="1584175"/>
          <a:ext cx="1868538" cy="251060"/>
        </a:xfrm>
        <a:prstGeom xmlns:a="http://schemas.openxmlformats.org/drawingml/2006/main" prst="bentConnector3">
          <a:avLst>
            <a:gd name="adj1" fmla="val 110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0.15146</cdr:x>
      <cdr:y>0.3298</cdr:y>
    </cdr:from>
    <cdr:to>
      <cdr:x>0.26796</cdr:x>
      <cdr:y>0.34332</cdr:y>
    </cdr:to>
    <cdr:cxnSp macro="">
      <cdr:nvCxnSpPr>
        <cdr:cNvPr id="3" name="Connecteur droit 2"/>
        <cdr:cNvCxnSpPr/>
      </cdr:nvCxnSpPr>
      <cdr:spPr>
        <a:xfrm xmlns:a="http://schemas.openxmlformats.org/drawingml/2006/main" flipH="1" flipV="1">
          <a:off x="1177850" y="1579315"/>
          <a:ext cx="906004" cy="647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0.48203</cdr:x>
      <cdr:y>0.06452</cdr:y>
    </cdr:from>
    <cdr:to>
      <cdr:x>0.75533</cdr:x>
      <cdr:y>0.09229</cdr:y>
    </cdr:to>
    <cdr:cxnSp macro="">
      <cdr:nvCxnSpPr>
        <cdr:cNvPr id="4" name="Connecteur en angle 3"/>
        <cdr:cNvCxnSpPr/>
      </cdr:nvCxnSpPr>
      <cdr:spPr>
        <a:xfrm xmlns:a="http://schemas.openxmlformats.org/drawingml/2006/main" flipV="1">
          <a:off x="4350047" y="288031"/>
          <a:ext cx="2466441" cy="123980"/>
        </a:xfrm>
        <a:prstGeom xmlns:a="http://schemas.openxmlformats.org/drawingml/2006/main" prst="bentConnector3">
          <a:avLst>
            <a:gd name="adj1" fmla="val -420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0.21275</cdr:x>
      <cdr:y>0.06452</cdr:y>
    </cdr:from>
    <cdr:to>
      <cdr:x>0.43617</cdr:x>
      <cdr:y>0.1129</cdr:y>
    </cdr:to>
    <cdr:cxnSp macro="">
      <cdr:nvCxnSpPr>
        <cdr:cNvPr id="7" name="Connecteur en angle 6"/>
        <cdr:cNvCxnSpPr/>
      </cdr:nvCxnSpPr>
      <cdr:spPr>
        <a:xfrm xmlns:a="http://schemas.openxmlformats.org/drawingml/2006/main" rot="10800000">
          <a:off x="1919944" y="288031"/>
          <a:ext cx="2016245" cy="215992"/>
        </a:xfrm>
        <a:prstGeom xmlns:a="http://schemas.openxmlformats.org/drawingml/2006/main" prst="bentConnector3">
          <a:avLst>
            <a:gd name="adj1" fmla="val -98"/>
          </a:avLst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0.19325</cdr:x>
      <cdr:y>0.34966</cdr:y>
    </cdr:from>
    <cdr:to>
      <cdr:x>0.31275</cdr:x>
      <cdr:y>0.479</cdr:y>
    </cdr:to>
    <cdr:cxnSp macro="">
      <cdr:nvCxnSpPr>
        <cdr:cNvPr id="16" name="Connecteur droit 15"/>
        <cdr:cNvCxnSpPr/>
      </cdr:nvCxnSpPr>
      <cdr:spPr>
        <a:xfrm xmlns:a="http://schemas.openxmlformats.org/drawingml/2006/main" flipH="1">
          <a:off x="1743946" y="1561077"/>
          <a:ext cx="1078475" cy="5774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0.14892</cdr:x>
      <cdr:y>0.37752</cdr:y>
    </cdr:from>
    <cdr:to>
      <cdr:x>0.3087</cdr:x>
      <cdr:y>0.66129</cdr:y>
    </cdr:to>
    <cdr:cxnSp macro="">
      <cdr:nvCxnSpPr>
        <cdr:cNvPr id="18" name="Connecteur droit 17"/>
        <cdr:cNvCxnSpPr/>
      </cdr:nvCxnSpPr>
      <cdr:spPr>
        <a:xfrm xmlns:a="http://schemas.openxmlformats.org/drawingml/2006/main" flipH="1">
          <a:off x="1343880" y="1685436"/>
          <a:ext cx="1441965" cy="126689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0.13296</cdr:x>
      <cdr:y>0.44798</cdr:y>
    </cdr:from>
    <cdr:to>
      <cdr:x>0.30059</cdr:x>
      <cdr:y>0.82258</cdr:y>
    </cdr:to>
    <cdr:cxnSp macro="">
      <cdr:nvCxnSpPr>
        <cdr:cNvPr id="24" name="Connecteur droit 23"/>
        <cdr:cNvCxnSpPr/>
      </cdr:nvCxnSpPr>
      <cdr:spPr>
        <a:xfrm xmlns:a="http://schemas.openxmlformats.org/drawingml/2006/main" flipH="1">
          <a:off x="1199866" y="1999989"/>
          <a:ext cx="1512827" cy="167241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0.32446</cdr:x>
      <cdr:y>0.20968</cdr:y>
    </cdr:from>
    <cdr:to>
      <cdr:x>0.35166</cdr:x>
      <cdr:y>0.22514</cdr:y>
    </cdr:to>
    <cdr:cxnSp macro="">
      <cdr:nvCxnSpPr>
        <cdr:cNvPr id="25" name="Connecteur droit 24"/>
        <cdr:cNvCxnSpPr/>
      </cdr:nvCxnSpPr>
      <cdr:spPr>
        <a:xfrm xmlns:a="http://schemas.openxmlformats.org/drawingml/2006/main" flipH="1" flipV="1">
          <a:off x="2928056" y="936103"/>
          <a:ext cx="245494" cy="690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0.71489</cdr:x>
      <cdr:y>0.37604</cdr:y>
    </cdr:from>
    <cdr:to>
      <cdr:x>0.95787</cdr:x>
      <cdr:y>0.79109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8580" y="1028700"/>
          <a:ext cx="131826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0.79073</cdr:x>
      <cdr:y>0.39554</cdr:y>
    </cdr:from>
    <cdr:to>
      <cdr:x>0.96348</cdr:x>
      <cdr:y>0.88301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90060" y="1082040"/>
          <a:ext cx="93726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0.68561</cdr:x>
      <cdr:y>0.12903</cdr:y>
    </cdr:from>
    <cdr:to>
      <cdr:x>0.98736</cdr:x>
      <cdr:y>0.93611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117540" y="576064"/>
          <a:ext cx="2692388" cy="3603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600" b="1" u="sng" dirty="0" err="1">
              <a:solidFill>
                <a:srgbClr val="000080"/>
              </a:solidFill>
            </a:rPr>
            <a:t>Reasons</a:t>
          </a:r>
          <a:r>
            <a:rPr lang="fr-BE" sz="1600" b="1" u="sng" dirty="0">
              <a:solidFill>
                <a:srgbClr val="000080"/>
              </a:solidFill>
            </a:rPr>
            <a:t> for </a:t>
          </a:r>
          <a:r>
            <a:rPr lang="fr-BE" sz="1600" b="1" u="sng" dirty="0" err="1">
              <a:solidFill>
                <a:srgbClr val="000080"/>
              </a:solidFill>
            </a:rPr>
            <a:t>withdrawing</a:t>
          </a:r>
          <a:r>
            <a:rPr lang="fr-BE" sz="1600" b="1" dirty="0">
              <a:solidFill>
                <a:srgbClr val="000080"/>
              </a:solidFill>
            </a:rPr>
            <a:t>:</a:t>
          </a:r>
        </a:p>
        <a:p xmlns:a="http://schemas.openxmlformats.org/drawingml/2006/main">
          <a:pPr>
            <a:spcBef>
              <a:spcPts val="300"/>
            </a:spcBef>
            <a:spcAft>
              <a:spcPts val="300"/>
            </a:spcAft>
          </a:pPr>
          <a:r>
            <a:rPr lang="fr-BE" sz="1600" dirty="0">
              <a:solidFill>
                <a:srgbClr val="000080"/>
              </a:solidFill>
            </a:rPr>
            <a:t>- Clients </a:t>
          </a:r>
          <a:r>
            <a:rPr lang="fr-BE" sz="1600" dirty="0" err="1">
              <a:solidFill>
                <a:srgbClr val="000080"/>
              </a:solidFill>
            </a:rPr>
            <a:t>cancellations</a:t>
          </a:r>
          <a:endParaRPr lang="fr-BE" sz="1600" dirty="0">
            <a:solidFill>
              <a:srgbClr val="000080"/>
            </a:solidFill>
          </a:endParaRPr>
        </a:p>
        <a:p xmlns:a="http://schemas.openxmlformats.org/drawingml/2006/main">
          <a:pPr>
            <a:spcBef>
              <a:spcPts val="300"/>
            </a:spcBef>
            <a:spcAft>
              <a:spcPts val="300"/>
            </a:spcAft>
          </a:pPr>
          <a:r>
            <a:rPr lang="fr-BE" sz="1600" baseline="0" dirty="0">
              <a:solidFill>
                <a:srgbClr val="000080"/>
              </a:solidFill>
            </a:rPr>
            <a:t>- Non </a:t>
          </a:r>
          <a:r>
            <a:rPr lang="fr-BE" sz="1600" baseline="0" dirty="0" err="1">
              <a:solidFill>
                <a:srgbClr val="000080"/>
              </a:solidFill>
            </a:rPr>
            <a:t>compliances</a:t>
          </a:r>
          <a:endParaRPr lang="fr-BE" sz="1600" baseline="0" dirty="0">
            <a:solidFill>
              <a:srgbClr val="000080"/>
            </a:solidFill>
          </a:endParaRPr>
        </a:p>
        <a:p xmlns:a="http://schemas.openxmlformats.org/drawingml/2006/main">
          <a:pPr>
            <a:spcBef>
              <a:spcPts val="300"/>
            </a:spcBef>
            <a:spcAft>
              <a:spcPts val="300"/>
            </a:spcAft>
          </a:pPr>
          <a:r>
            <a:rPr lang="fr-BE" sz="1600" baseline="0" dirty="0">
              <a:solidFill>
                <a:srgbClr val="000080"/>
              </a:solidFill>
            </a:rPr>
            <a:t>- </a:t>
          </a:r>
          <a:r>
            <a:rPr lang="fr-BE" sz="1600" baseline="0" dirty="0" err="1">
              <a:solidFill>
                <a:srgbClr val="000080"/>
              </a:solidFill>
            </a:rPr>
            <a:t>Refusal</a:t>
          </a:r>
          <a:r>
            <a:rPr lang="fr-BE" sz="1600" baseline="0" dirty="0">
              <a:solidFill>
                <a:srgbClr val="000080"/>
              </a:solidFill>
            </a:rPr>
            <a:t> to have an audit</a:t>
          </a:r>
        </a:p>
        <a:p xmlns:a="http://schemas.openxmlformats.org/drawingml/2006/main">
          <a:pPr>
            <a:spcBef>
              <a:spcPts val="300"/>
            </a:spcBef>
            <a:spcAft>
              <a:spcPts val="300"/>
            </a:spcAft>
          </a:pPr>
          <a:r>
            <a:rPr lang="fr-BE" sz="1600" dirty="0">
              <a:solidFill>
                <a:srgbClr val="000080"/>
              </a:solidFill>
            </a:rPr>
            <a:t>- Not </a:t>
          </a:r>
          <a:r>
            <a:rPr lang="fr-BE" sz="1600" dirty="0" err="1">
              <a:solidFill>
                <a:srgbClr val="000080"/>
              </a:solidFill>
            </a:rPr>
            <a:t>addapted</a:t>
          </a:r>
          <a:r>
            <a:rPr lang="fr-BE" sz="1600" dirty="0">
              <a:solidFill>
                <a:srgbClr val="000080"/>
              </a:solidFill>
            </a:rPr>
            <a:t> to   </a:t>
          </a:r>
          <a:r>
            <a:rPr lang="fr-BE" sz="1600" dirty="0" err="1">
              <a:solidFill>
                <a:srgbClr val="000080"/>
              </a:solidFill>
            </a:rPr>
            <a:t>requirements</a:t>
          </a:r>
          <a:r>
            <a:rPr lang="fr-BE" sz="1600" dirty="0">
              <a:solidFill>
                <a:srgbClr val="000080"/>
              </a:solidFill>
            </a:rPr>
            <a:t> of MDD </a:t>
          </a:r>
          <a:r>
            <a:rPr lang="fr-BE" sz="1600" dirty="0" err="1">
              <a:solidFill>
                <a:srgbClr val="000080"/>
              </a:solidFill>
            </a:rPr>
            <a:t>annex</a:t>
          </a:r>
          <a:r>
            <a:rPr lang="fr-BE" sz="1600" dirty="0">
              <a:solidFill>
                <a:srgbClr val="000080"/>
              </a:solidFill>
            </a:rPr>
            <a:t> X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Tx/>
            <a:buNone/>
            <a:tabLst/>
            <a:defRPr/>
          </a:pPr>
          <a:r>
            <a:rPr lang="fr-BE" sz="1600" dirty="0">
              <a:solidFill>
                <a:srgbClr val="000080"/>
              </a:solidFill>
            </a:rPr>
            <a:t>- Major </a:t>
          </a:r>
          <a:r>
            <a:rPr lang="fr-BE" sz="1600" dirty="0" err="1">
              <a:solidFill>
                <a:srgbClr val="000080"/>
              </a:solidFill>
            </a:rPr>
            <a:t>non-conformities</a:t>
          </a:r>
          <a:endParaRPr lang="fr-BE" sz="1600" dirty="0">
            <a:solidFill>
              <a:srgbClr val="000080"/>
            </a:solidFill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Tx/>
            <a:buNone/>
            <a:tabLst/>
            <a:defRPr/>
          </a:pPr>
          <a:r>
            <a:rPr lang="fr-BE" sz="1600" baseline="0" dirty="0">
              <a:solidFill>
                <a:srgbClr val="000080"/>
              </a:solidFill>
              <a:effectLst/>
            </a:rPr>
            <a:t>- Acquisition by </a:t>
          </a:r>
          <a:r>
            <a:rPr lang="fr-BE" sz="1600" baseline="0" dirty="0" err="1">
              <a:solidFill>
                <a:srgbClr val="000080"/>
              </a:solidFill>
              <a:effectLst/>
            </a:rPr>
            <a:t>larger</a:t>
          </a:r>
          <a:r>
            <a:rPr lang="fr-BE" sz="1600" baseline="0" dirty="0">
              <a:solidFill>
                <a:srgbClr val="000080"/>
              </a:solidFill>
              <a:effectLst/>
            </a:rPr>
            <a:t> </a:t>
          </a:r>
          <a:r>
            <a:rPr lang="fr-BE" sz="1600" baseline="0" dirty="0" err="1">
              <a:solidFill>
                <a:srgbClr val="000080"/>
              </a:solidFill>
              <a:effectLst/>
            </a:rPr>
            <a:t>organization</a:t>
          </a:r>
          <a:endParaRPr lang="fr-BE" sz="1600" dirty="0">
            <a:solidFill>
              <a:srgbClr val="000080"/>
            </a:solidFill>
            <a:effectLst/>
          </a:endParaRPr>
        </a:p>
        <a:p xmlns:a="http://schemas.openxmlformats.org/drawingml/2006/main">
          <a:pPr>
            <a:spcBef>
              <a:spcPts val="300"/>
            </a:spcBef>
            <a:spcAft>
              <a:spcPts val="300"/>
            </a:spcAft>
          </a:pPr>
          <a:r>
            <a:rPr lang="fr-BE" sz="1600" dirty="0">
              <a:solidFill>
                <a:srgbClr val="000080"/>
              </a:solidFill>
            </a:rPr>
            <a:t>- Stop of </a:t>
          </a:r>
          <a:r>
            <a:rPr lang="fr-BE" sz="1600" dirty="0" err="1">
              <a:solidFill>
                <a:srgbClr val="000080"/>
              </a:solidFill>
            </a:rPr>
            <a:t>activities</a:t>
          </a:r>
          <a:endParaRPr lang="fr-BE" sz="1600" dirty="0">
            <a:solidFill>
              <a:srgbClr val="00008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DA7868-B113-4D4B-A741-DC871A1CA202}" type="datetime1">
              <a:rPr lang="en-US"/>
              <a:pPr>
                <a:defRPr/>
              </a:pPr>
              <a:t>5/30/2013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625D2C-FA8A-4298-8309-B78E7323EA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36D088-D3EA-4C8F-AEF8-EDA836DF6BAC}" type="datetime1">
              <a:rPr lang="en-US"/>
              <a:pPr>
                <a:defRPr/>
              </a:pPr>
              <a:t>5/30/2013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409DD5-10BA-462E-954E-2A01746E46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88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357313" y="6500813"/>
            <a:ext cx="657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2F05CB"/>
                </a:solidFill>
              </a:rPr>
              <a:t>T</a:t>
            </a:r>
            <a:r>
              <a:rPr lang="en-US" sz="1000" smtClean="0">
                <a:solidFill>
                  <a:srgbClr val="2F05CB"/>
                </a:solidFill>
              </a:rPr>
              <a:t>he </a:t>
            </a:r>
            <a:r>
              <a:rPr lang="en-US" sz="1000" b="1" smtClean="0">
                <a:solidFill>
                  <a:srgbClr val="2F05CB"/>
                </a:solidFill>
              </a:rPr>
              <a:t>E</a:t>
            </a:r>
            <a:r>
              <a:rPr lang="en-US" sz="1000" smtClean="0">
                <a:solidFill>
                  <a:srgbClr val="2F05CB"/>
                </a:solidFill>
              </a:rPr>
              <a:t>uropean </a:t>
            </a:r>
            <a:r>
              <a:rPr lang="en-US" sz="1000" b="1" smtClean="0">
                <a:solidFill>
                  <a:srgbClr val="2F05CB"/>
                </a:solidFill>
              </a:rPr>
              <a:t>A</a:t>
            </a:r>
            <a:r>
              <a:rPr lang="en-US" sz="1000" smtClean="0">
                <a:solidFill>
                  <a:srgbClr val="2F05CB"/>
                </a:solidFill>
              </a:rPr>
              <a:t>ssociation </a:t>
            </a:r>
            <a:r>
              <a:rPr lang="en-US" sz="1000" b="1" smtClean="0">
                <a:solidFill>
                  <a:srgbClr val="2F05CB"/>
                </a:solidFill>
              </a:rPr>
              <a:t>M</a:t>
            </a:r>
            <a:r>
              <a:rPr lang="en-US" sz="1000" smtClean="0">
                <a:solidFill>
                  <a:srgbClr val="2F05CB"/>
                </a:solidFill>
              </a:rPr>
              <a:t>edical devices -</a:t>
            </a:r>
            <a:r>
              <a:rPr lang="fr-BE" sz="1000" smtClean="0">
                <a:solidFill>
                  <a:srgbClr val="2F05CB"/>
                </a:solidFill>
              </a:rPr>
              <a:t> </a:t>
            </a:r>
            <a:r>
              <a:rPr lang="en-US" sz="1000" b="1" smtClean="0">
                <a:solidFill>
                  <a:srgbClr val="2F05CB"/>
                </a:solidFill>
              </a:rPr>
              <a:t>N</a:t>
            </a:r>
            <a:r>
              <a:rPr lang="en-US" sz="1000" smtClean="0">
                <a:solidFill>
                  <a:srgbClr val="2F05CB"/>
                </a:solidFill>
              </a:rPr>
              <a:t>otified </a:t>
            </a:r>
            <a:r>
              <a:rPr lang="en-US" sz="1000" b="1" smtClean="0">
                <a:solidFill>
                  <a:srgbClr val="2F05CB"/>
                </a:solidFill>
              </a:rPr>
              <a:t>B</a:t>
            </a:r>
            <a:r>
              <a:rPr lang="en-US" sz="1000" smtClean="0">
                <a:solidFill>
                  <a:srgbClr val="2F05CB"/>
                </a:solidFill>
              </a:rPr>
              <a:t>odies  -  www.Team-NB.org </a:t>
            </a:r>
            <a:endParaRPr lang="fr-BE" sz="1000" smtClean="0">
              <a:solidFill>
                <a:srgbClr val="2F05CB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3557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571744"/>
            <a:ext cx="8858280" cy="1511300"/>
          </a:xfrm>
        </p:spPr>
        <p:txBody>
          <a:bodyPr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400">
                <a:solidFill>
                  <a:srgbClr val="000099"/>
                </a:solidFill>
                <a:latin typeface="Trebuchet MS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85201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D38E-7C29-46ED-B707-22F1EE60C1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183698816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F5AB-7D48-4978-8542-37246FCEE7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303576759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969000"/>
            <a:ext cx="8572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5" name="Espace réservé du numéro de diapositive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5B083-2C49-4367-959A-7597A53B13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2F05CB"/>
                </a:solidFill>
              </a:defRPr>
            </a:lvl1pPr>
          </a:lstStyle>
          <a:p>
            <a:pPr>
              <a:defRPr/>
            </a:pPr>
            <a:r>
              <a:rPr lang="en-US"/>
              <a:t>www.Team-NB.org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2381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6A12-6216-4E06-872D-08596BD6787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240733626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3287-6D9F-4742-A62E-3A4CD0D7D0D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354404126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Étoile à 5 branches 18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Étoile à 5 branches 19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7B62-E497-4BAB-BFB3-CD99815290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85590584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5" name="Étoile à 5 branches 4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FD23-F33D-4C8C-965B-0203304B70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72948077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4" name="Étoile à 5 branches 3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" name="Étoile à 5 branches 4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3728-8BD9-4C1C-A401-09B1867E6C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372080660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E782-B7B0-4886-A072-7DD1809700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425706913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B8E0-4399-401B-8B88-621C517D9C9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290432526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0">
              <a:srgbClr val="2182BB"/>
            </a:gs>
            <a:gs pos="100000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rgbClr val="2182BB"/>
          </a:solidFill>
          <a:ln>
            <a:solidFill>
              <a:srgbClr val="218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214313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68313" y="6165850"/>
            <a:ext cx="302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sz="1800" smtClean="0">
              <a:latin typeface="Arial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786063" y="63579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fld id="{0C72C8FF-ED3E-4DE5-A901-964D88546E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Wingdings" pitchFamily="2" charset="2"/>
        <a:buChar char="Ø"/>
        <a:defRPr sz="2800">
          <a:solidFill>
            <a:srgbClr val="262673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itchFamily="2" charset="2"/>
        <a:buChar char="ü"/>
        <a:defRPr sz="2400">
          <a:solidFill>
            <a:srgbClr val="262673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itchFamily="2" charset="2"/>
        <a:buChar char=""/>
        <a:defRPr sz="2000">
          <a:solidFill>
            <a:srgbClr val="262673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itchFamily="2" charset="2"/>
        <a:buChar char="§"/>
        <a:defRPr sz="2000">
          <a:solidFill>
            <a:srgbClr val="262673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charset="0"/>
        <a:buChar char="•"/>
        <a:defRPr sz="2000">
          <a:solidFill>
            <a:srgbClr val="262673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"/>
          <p:cNvSpPr>
            <a:spLocks noGrp="1"/>
          </p:cNvSpPr>
          <p:nvPr>
            <p:ph type="ctrTitle"/>
          </p:nvPr>
        </p:nvSpPr>
        <p:spPr>
          <a:xfrm>
            <a:off x="142875" y="1700808"/>
            <a:ext cx="8858250" cy="3744317"/>
          </a:xfrm>
        </p:spPr>
        <p:txBody>
          <a:bodyPr/>
          <a:lstStyle/>
          <a:p>
            <a:pPr>
              <a:spcBef>
                <a:spcPts val="9000"/>
              </a:spcBef>
            </a:pPr>
            <a:r>
              <a:rPr lang="en-GB" sz="5400" dirty="0" smtClean="0">
                <a:solidFill>
                  <a:srgbClr val="FFFF00"/>
                </a:solidFill>
              </a:rPr>
              <a:t>Medical Device</a:t>
            </a:r>
            <a:r>
              <a:rPr lang="en-GB" sz="5400" dirty="0">
                <a:solidFill>
                  <a:srgbClr val="FFFF00"/>
                </a:solidFill>
              </a:rPr>
              <a:t/>
            </a:r>
            <a:br>
              <a:rPr lang="en-GB" sz="5400" dirty="0">
                <a:solidFill>
                  <a:srgbClr val="FFFF00"/>
                </a:solidFill>
              </a:rPr>
            </a:br>
            <a:r>
              <a:rPr lang="en-GB" sz="5400" dirty="0" smtClean="0">
                <a:solidFill>
                  <a:srgbClr val="FFFF00"/>
                </a:solidFill>
              </a:rPr>
              <a:t>Survey</a:t>
            </a:r>
            <a:r>
              <a:rPr lang="en-GB" sz="5400" dirty="0">
                <a:solidFill>
                  <a:srgbClr val="FFFF00"/>
                </a:solidFill>
              </a:rPr>
              <a:t/>
            </a:r>
            <a:br>
              <a:rPr lang="en-GB" sz="5400" dirty="0">
                <a:solidFill>
                  <a:srgbClr val="FFFF00"/>
                </a:solidFill>
              </a:rPr>
            </a:br>
            <a:r>
              <a:rPr lang="en-GB" sz="5400" dirty="0" smtClean="0">
                <a:solidFill>
                  <a:srgbClr val="FFFF00"/>
                </a:solidFill>
              </a:rPr>
              <a:t>2012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data from 28 NBs</a:t>
            </a:r>
            <a:endParaRPr lang="fr-FR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6A7890-1A73-4961-8340-6D300D5B90E9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sp>
        <p:nvSpPr>
          <p:cNvPr id="2048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732169"/>
              </p:ext>
            </p:extLst>
          </p:nvPr>
        </p:nvGraphicFramePr>
        <p:xfrm>
          <a:off x="215136" y="332656"/>
          <a:ext cx="8713728" cy="518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30645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directives in 2012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60232" y="4725144"/>
            <a:ext cx="2088232" cy="1461939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MDD : 	91%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IVD :	6%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AIMDD : 	3%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39C83-22F3-427F-A291-F846B5F563F4}" type="slidenum">
              <a:rPr lang="fr-FR" smtClean="0"/>
              <a:pPr>
                <a:defRPr/>
              </a:pPr>
              <a:t>11</a:t>
            </a:fld>
            <a:endParaRPr lang="fr-FR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940311"/>
              </p:ext>
            </p:extLst>
          </p:nvPr>
        </p:nvGraphicFramePr>
        <p:xfrm>
          <a:off x="683568" y="980728"/>
          <a:ext cx="7776864" cy="478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AIMDD  in 2012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28184" y="4637454"/>
            <a:ext cx="2880320" cy="1815882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 </a:t>
            </a:r>
            <a:r>
              <a:rPr lang="fr-FR" sz="1600" b="1" u="sng" dirty="0" smtClean="0">
                <a:solidFill>
                  <a:srgbClr val="000080"/>
                </a:solidFill>
                <a:latin typeface="+mn-lt"/>
              </a:rPr>
              <a:t>: data </a:t>
            </a:r>
            <a:r>
              <a:rPr lang="fr-FR" sz="1600" b="1" u="sng" dirty="0" err="1" smtClean="0">
                <a:solidFill>
                  <a:srgbClr val="000080"/>
                </a:solidFill>
                <a:latin typeface="+mn-lt"/>
              </a:rPr>
              <a:t>from</a:t>
            </a:r>
            <a:r>
              <a:rPr lang="fr-FR" sz="1600" b="1" u="sng" dirty="0" smtClean="0">
                <a:solidFill>
                  <a:srgbClr val="000080"/>
                </a:solidFill>
                <a:latin typeface="+mn-lt"/>
              </a:rPr>
              <a:t> 5 </a:t>
            </a:r>
            <a:r>
              <a:rPr lang="fr-FR" sz="1600" b="1" u="sng" dirty="0" err="1" smtClean="0">
                <a:solidFill>
                  <a:srgbClr val="000080"/>
                </a:solidFill>
                <a:latin typeface="+mn-lt"/>
              </a:rPr>
              <a:t>NBs</a:t>
            </a:r>
            <a:endParaRPr lang="fr-FR" sz="1600" b="1" u="sng" dirty="0" smtClean="0">
              <a:solidFill>
                <a:srgbClr val="000080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2 : 	83%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3 :	15%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4 : 	0,1%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5 : </a:t>
            </a:r>
            <a:r>
              <a:rPr lang="fr-FR" sz="1800" dirty="0">
                <a:solidFill>
                  <a:srgbClr val="000080"/>
                </a:solidFill>
                <a:latin typeface="+mn-lt"/>
              </a:rPr>
              <a:t>	2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978636-C2DB-4B54-B1B4-6698D3971D52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  <p:sp>
        <p:nvSpPr>
          <p:cNvPr id="2253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48584"/>
              </p:ext>
            </p:extLst>
          </p:nvPr>
        </p:nvGraphicFramePr>
        <p:xfrm>
          <a:off x="59768" y="1196753"/>
          <a:ext cx="9024464" cy="446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 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MDD </a:t>
            </a:r>
            <a:r>
              <a:rPr lang="fr-BE" sz="2400" b="1" dirty="0" smtClean="0">
                <a:solidFill>
                  <a:srgbClr val="000080"/>
                </a:solidFill>
              </a:rPr>
              <a:t>in </a:t>
            </a:r>
            <a:r>
              <a:rPr lang="fr-BE" sz="2400" b="1" dirty="0">
                <a:solidFill>
                  <a:srgbClr val="000080"/>
                </a:solidFill>
              </a:rPr>
              <a:t>2012</a:t>
            </a:r>
          </a:p>
        </p:txBody>
      </p:sp>
      <p:sp>
        <p:nvSpPr>
          <p:cNvPr id="6" name="ZoneTexte 1"/>
          <p:cNvSpPr txBox="1"/>
          <p:nvPr/>
        </p:nvSpPr>
        <p:spPr>
          <a:xfrm>
            <a:off x="1187624" y="5157192"/>
            <a:ext cx="2535333" cy="8749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i="1" u="sng" dirty="0">
                <a:solidFill>
                  <a:srgbClr val="000080"/>
                </a:solidFill>
              </a:rPr>
              <a:t>EC design </a:t>
            </a:r>
            <a:r>
              <a:rPr lang="fr-BE" sz="1600" i="1" u="sng" dirty="0" err="1">
                <a:solidFill>
                  <a:srgbClr val="000080"/>
                </a:solidFill>
              </a:rPr>
              <a:t>examination</a:t>
            </a:r>
            <a:endParaRPr lang="fr-BE" sz="1600" i="1" u="sng" dirty="0">
              <a:solidFill>
                <a:srgbClr val="000080"/>
              </a:solidFill>
            </a:endParaRPr>
          </a:p>
          <a:p>
            <a:r>
              <a:rPr lang="fr-BE" sz="1600" i="1" u="sng" dirty="0" err="1">
                <a:solidFill>
                  <a:srgbClr val="000080"/>
                </a:solidFill>
              </a:rPr>
              <a:t>with</a:t>
            </a:r>
            <a:r>
              <a:rPr lang="fr-BE" sz="1600" i="1" u="sng" dirty="0">
                <a:solidFill>
                  <a:srgbClr val="000080"/>
                </a:solidFill>
              </a:rPr>
              <a:t> </a:t>
            </a:r>
            <a:r>
              <a:rPr lang="fr-BE" sz="1600" i="1" u="sng" dirty="0" err="1">
                <a:solidFill>
                  <a:srgbClr val="000080"/>
                </a:solidFill>
              </a:rPr>
              <a:t>drug</a:t>
            </a:r>
            <a:r>
              <a:rPr lang="fr-BE" sz="1600" i="1" u="sng" dirty="0">
                <a:solidFill>
                  <a:srgbClr val="000080"/>
                </a:solidFill>
              </a:rPr>
              <a:t> consultation</a:t>
            </a:r>
            <a:r>
              <a:rPr lang="fr-BE" sz="1600" i="1" dirty="0">
                <a:solidFill>
                  <a:srgbClr val="000080"/>
                </a:solidFill>
              </a:rPr>
              <a:t>: </a:t>
            </a:r>
          </a:p>
          <a:p>
            <a:r>
              <a:rPr lang="fr-BE" sz="1600" i="1" dirty="0" err="1">
                <a:solidFill>
                  <a:srgbClr val="000080"/>
                </a:solidFill>
              </a:rPr>
              <a:t>answers</a:t>
            </a:r>
            <a:r>
              <a:rPr lang="fr-BE" sz="1600" i="1" dirty="0">
                <a:solidFill>
                  <a:srgbClr val="000080"/>
                </a:solidFill>
              </a:rPr>
              <a:t> </a:t>
            </a:r>
            <a:r>
              <a:rPr lang="fr-BE" sz="1600" i="1" dirty="0" err="1">
                <a:solidFill>
                  <a:srgbClr val="000080"/>
                </a:solidFill>
              </a:rPr>
              <a:t>from</a:t>
            </a:r>
            <a:r>
              <a:rPr lang="fr-BE" sz="1600" i="1" dirty="0">
                <a:solidFill>
                  <a:srgbClr val="000080"/>
                </a:solidFill>
              </a:rPr>
              <a:t> 13</a:t>
            </a:r>
            <a:r>
              <a:rPr lang="fr-BE" sz="1600" i="1" baseline="0" dirty="0">
                <a:solidFill>
                  <a:srgbClr val="000080"/>
                </a:solidFill>
              </a:rPr>
              <a:t> </a:t>
            </a:r>
            <a:r>
              <a:rPr lang="fr-BE" sz="1600" i="1" dirty="0" err="1">
                <a:solidFill>
                  <a:srgbClr val="000080"/>
                </a:solidFill>
              </a:rPr>
              <a:t>NBs</a:t>
            </a:r>
            <a:r>
              <a:rPr lang="fr-BE" sz="1600" i="1" dirty="0">
                <a:solidFill>
                  <a:srgbClr val="000080"/>
                </a:solidFill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44208" y="3429000"/>
            <a:ext cx="2664296" cy="3231654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(1</a:t>
            </a:r>
            <a:r>
              <a:rPr lang="fr-FR" sz="1800" dirty="0">
                <a:solidFill>
                  <a:srgbClr val="000080"/>
                </a:solidFill>
                <a:latin typeface="+mn-lt"/>
              </a:rPr>
              <a:t>) 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:	1%</a:t>
            </a:r>
            <a:endParaRPr lang="fr-FR" sz="1800" dirty="0">
              <a:solidFill>
                <a:srgbClr val="000080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(2) : 	1%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(3) :	</a:t>
            </a:r>
            <a:r>
              <a:rPr lang="fr-FR" sz="1800" dirty="0">
                <a:solidFill>
                  <a:srgbClr val="000080"/>
                </a:solidFill>
              </a:rPr>
              <a:t> 23%</a:t>
            </a:r>
            <a:endParaRPr lang="fr-FR" sz="1800" dirty="0" smtClean="0">
              <a:solidFill>
                <a:srgbClr val="000080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2 :	45%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3 :	3%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4 : 	</a:t>
            </a:r>
            <a:r>
              <a:rPr lang="fr-FR" sz="1800" dirty="0">
                <a:solidFill>
                  <a:srgbClr val="000080"/>
                </a:solidFill>
                <a:latin typeface="+mn-lt"/>
              </a:rPr>
              <a:t>1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5 :	25%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6 : 	1%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AF2F8A-56FF-49CF-93DB-BB90C1B5A207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2355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630168"/>
              </p:ext>
            </p:extLst>
          </p:nvPr>
        </p:nvGraphicFramePr>
        <p:xfrm>
          <a:off x="395536" y="1196752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IVDD  in 2012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64676" y="4797152"/>
            <a:ext cx="2664296" cy="1461939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3 :	13%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4 : 	75%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7 : 	12%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8D32A3-730C-47AD-AB74-F1B2CE763460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sp>
        <p:nvSpPr>
          <p:cNvPr id="2457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102773"/>
              </p:ext>
            </p:extLst>
          </p:nvPr>
        </p:nvGraphicFramePr>
        <p:xfrm>
          <a:off x="611560" y="1124744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3326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Valid certificates against ISO 13485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3326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Valid certificates </a:t>
            </a:r>
            <a:r>
              <a:rPr lang="en-US" sz="2400" b="1" dirty="0" smtClean="0">
                <a:solidFill>
                  <a:srgbClr val="000080"/>
                </a:solidFill>
              </a:rPr>
              <a:t>against ISO </a:t>
            </a:r>
            <a:r>
              <a:rPr lang="en-US" sz="2400" b="1" dirty="0" smtClean="0">
                <a:solidFill>
                  <a:srgbClr val="000080"/>
                </a:solidFill>
              </a:rPr>
              <a:t>13485</a:t>
            </a:r>
            <a:r>
              <a:rPr lang="en-US" sz="2400" b="1" dirty="0">
                <a:solidFill>
                  <a:srgbClr val="000080"/>
                </a:solidFill>
              </a:rPr>
              <a:t> : 2010 - 2012</a:t>
            </a:r>
            <a:r>
              <a:rPr lang="en-US" sz="2400" b="1" dirty="0" smtClean="0">
                <a:solidFill>
                  <a:srgbClr val="000080"/>
                </a:solidFill>
              </a:rPr>
              <a:t> </a:t>
            </a:r>
            <a:endParaRPr lang="en-US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954082"/>
              </p:ext>
            </p:extLst>
          </p:nvPr>
        </p:nvGraphicFramePr>
        <p:xfrm>
          <a:off x="971600" y="953726"/>
          <a:ext cx="7200800" cy="495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15645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CF4FF8-2D17-400A-86BA-D49851720271}" type="slidenum">
              <a:rPr lang="fr-FR" smtClean="0"/>
              <a:pPr>
                <a:defRPr/>
              </a:pPr>
              <a:t>16</a:t>
            </a:fld>
            <a:endParaRPr lang="fr-FR" smtClean="0"/>
          </a:p>
        </p:txBody>
      </p:sp>
      <p:sp>
        <p:nvSpPr>
          <p:cNvPr id="2560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991468"/>
              </p:ext>
            </p:extLst>
          </p:nvPr>
        </p:nvGraphicFramePr>
        <p:xfrm>
          <a:off x="110644" y="1196752"/>
          <a:ext cx="89227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Number of certificates withdrawn in 2012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467558"/>
              </p:ext>
            </p:extLst>
          </p:nvPr>
        </p:nvGraphicFramePr>
        <p:xfrm>
          <a:off x="755576" y="1052736"/>
          <a:ext cx="7632848" cy="523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Number of certificates withdrawn in </a:t>
            </a:r>
            <a:r>
              <a:rPr lang="en-US" sz="2400" b="1" dirty="0" smtClean="0">
                <a:solidFill>
                  <a:srgbClr val="000080"/>
                </a:solidFill>
              </a:rPr>
              <a:t>2010 - 2012</a:t>
            </a:r>
            <a:endParaRPr lang="en-US" sz="2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1000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E1DB60-EE68-4D72-96B3-54690E5C621C}" type="slidenum">
              <a:rPr lang="fr-FR" smtClean="0"/>
              <a:pPr>
                <a:defRPr/>
              </a:pPr>
              <a:t>18</a:t>
            </a:fld>
            <a:endParaRPr lang="fr-FR" smtClean="0"/>
          </a:p>
        </p:txBody>
      </p:sp>
      <p:sp>
        <p:nvSpPr>
          <p:cNvPr id="2662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08269"/>
              </p:ext>
            </p:extLst>
          </p:nvPr>
        </p:nvGraphicFramePr>
        <p:xfrm>
          <a:off x="215136" y="404664"/>
          <a:ext cx="8713728" cy="518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7" y="1886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Certification Holders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9604" y="4941168"/>
            <a:ext cx="3708900" cy="1461939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79387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EU :	37%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79387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Outside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EU : 	63%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Total </a:t>
            </a: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holders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: 21247 / 17 </a:t>
            </a: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NBs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679888-6B8B-4ABF-B4A2-33A4963F8CEF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2765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59093"/>
              </p:ext>
            </p:extLst>
          </p:nvPr>
        </p:nvGraphicFramePr>
        <p:xfrm>
          <a:off x="234334" y="980729"/>
          <a:ext cx="8675332" cy="489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solidFill>
                  <a:srgbClr val="000080"/>
                </a:solidFill>
              </a:rPr>
              <a:t>Staff in 2012 (full time </a:t>
            </a:r>
            <a:r>
              <a:rPr lang="fr-BE" sz="2400" b="1" dirty="0" err="1">
                <a:solidFill>
                  <a:srgbClr val="000080"/>
                </a:solidFill>
              </a:rPr>
              <a:t>equivalent</a:t>
            </a:r>
            <a:r>
              <a:rPr lang="fr-BE" sz="2400" b="1" dirty="0">
                <a:solidFill>
                  <a:srgbClr val="000080"/>
                </a:solidFill>
              </a:rPr>
              <a:t> in MD </a:t>
            </a:r>
            <a:r>
              <a:rPr lang="fr-BE" sz="2400" b="1" dirty="0" err="1">
                <a:solidFill>
                  <a:srgbClr val="000080"/>
                </a:solidFill>
              </a:rPr>
              <a:t>sector</a:t>
            </a:r>
            <a:r>
              <a:rPr lang="fr-BE" sz="2400" b="1" dirty="0">
                <a:solidFill>
                  <a:srgbClr val="000080"/>
                </a:solidFill>
              </a:rPr>
              <a:t>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7AFAF-E6D0-48AE-A02E-B6A80AEABC3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158026"/>
              </p:ext>
            </p:extLst>
          </p:nvPr>
        </p:nvGraphicFramePr>
        <p:xfrm>
          <a:off x="550971" y="404664"/>
          <a:ext cx="804205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solidFill>
                  <a:srgbClr val="000080"/>
                </a:solidFill>
              </a:rPr>
              <a:t>Staff </a:t>
            </a:r>
            <a:r>
              <a:rPr lang="fr-BE" sz="2400" b="1" dirty="0" smtClean="0">
                <a:solidFill>
                  <a:srgbClr val="000080"/>
                </a:solidFill>
              </a:rPr>
              <a:t>(</a:t>
            </a:r>
            <a:r>
              <a:rPr lang="fr-BE" sz="2400" b="1" dirty="0">
                <a:solidFill>
                  <a:srgbClr val="000080"/>
                </a:solidFill>
              </a:rPr>
              <a:t>full time </a:t>
            </a:r>
            <a:r>
              <a:rPr lang="fr-BE" sz="2400" b="1" dirty="0" err="1">
                <a:solidFill>
                  <a:srgbClr val="000080"/>
                </a:solidFill>
              </a:rPr>
              <a:t>equivalent</a:t>
            </a:r>
            <a:r>
              <a:rPr lang="fr-BE" sz="2400" b="1" dirty="0">
                <a:solidFill>
                  <a:srgbClr val="000080"/>
                </a:solidFill>
              </a:rPr>
              <a:t> in MD </a:t>
            </a:r>
            <a:r>
              <a:rPr lang="fr-BE" sz="2400" b="1" dirty="0" err="1">
                <a:solidFill>
                  <a:srgbClr val="000080"/>
                </a:solidFill>
              </a:rPr>
              <a:t>sector</a:t>
            </a:r>
            <a:r>
              <a:rPr lang="fr-BE" sz="2400" b="1" dirty="0" smtClean="0">
                <a:solidFill>
                  <a:srgbClr val="000080"/>
                </a:solidFill>
              </a:rPr>
              <a:t>) </a:t>
            </a:r>
            <a:r>
              <a:rPr lang="en-US" sz="2400" b="1" dirty="0">
                <a:solidFill>
                  <a:srgbClr val="000080"/>
                </a:solidFill>
              </a:rPr>
              <a:t>: 2010 - 2012</a:t>
            </a:r>
            <a:endParaRPr lang="fr-BE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58099"/>
              </p:ext>
            </p:extLst>
          </p:nvPr>
        </p:nvGraphicFramePr>
        <p:xfrm>
          <a:off x="684831" y="980728"/>
          <a:ext cx="77743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61262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983298"/>
              </p:ext>
            </p:extLst>
          </p:nvPr>
        </p:nvGraphicFramePr>
        <p:xfrm>
          <a:off x="755576" y="926021"/>
          <a:ext cx="7632848" cy="500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1886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Full Time employee in 2012 (by NBs size)</a:t>
            </a:r>
          </a:p>
        </p:txBody>
      </p:sp>
    </p:spTree>
    <p:extLst>
      <p:ext uri="{BB962C8B-B14F-4D97-AF65-F5344CB8AC3E}">
        <p14:creationId xmlns:p14="http://schemas.microsoft.com/office/powerpoint/2010/main" val="351429738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743501"/>
              </p:ext>
            </p:extLst>
          </p:nvPr>
        </p:nvGraphicFramePr>
        <p:xfrm>
          <a:off x="113504" y="188640"/>
          <a:ext cx="891699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99738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F0594-5494-4444-BB62-0F82665FEAD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074131"/>
              </p:ext>
            </p:extLst>
          </p:nvPr>
        </p:nvGraphicFramePr>
        <p:xfrm>
          <a:off x="251520" y="1052736"/>
          <a:ext cx="8607914" cy="475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389553" y="260648"/>
            <a:ext cx="6064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directives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60232" y="4725144"/>
            <a:ext cx="2088232" cy="1461939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MDD : 	93%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IVD :	5%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AIMDD : 	2%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801B35-DD29-42BC-BE24-CCBF2CE3182C}" type="slidenum">
              <a:rPr lang="fr-FR" smtClean="0"/>
              <a:pPr>
                <a:defRPr/>
              </a:pPr>
              <a:t>5</a:t>
            </a:fld>
            <a:endParaRPr lang="fr-FR" smtClean="0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154186"/>
              </p:ext>
            </p:extLst>
          </p:nvPr>
        </p:nvGraphicFramePr>
        <p:xfrm>
          <a:off x="971600" y="1124744"/>
          <a:ext cx="7200800" cy="475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AIMDD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28184" y="4637454"/>
            <a:ext cx="2880320" cy="1815882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 </a:t>
            </a:r>
            <a:r>
              <a:rPr lang="fr-FR" sz="1600" b="1" u="sng" dirty="0" smtClean="0">
                <a:solidFill>
                  <a:srgbClr val="000080"/>
                </a:solidFill>
                <a:latin typeface="+mn-lt"/>
              </a:rPr>
              <a:t>: data </a:t>
            </a:r>
            <a:r>
              <a:rPr lang="fr-FR" sz="1600" b="1" u="sng" dirty="0" err="1" smtClean="0">
                <a:solidFill>
                  <a:srgbClr val="000080"/>
                </a:solidFill>
                <a:latin typeface="+mn-lt"/>
              </a:rPr>
              <a:t>from</a:t>
            </a:r>
            <a:r>
              <a:rPr lang="fr-FR" sz="1600" b="1" u="sng" dirty="0" smtClean="0">
                <a:solidFill>
                  <a:srgbClr val="000080"/>
                </a:solidFill>
                <a:latin typeface="+mn-lt"/>
              </a:rPr>
              <a:t> 5 </a:t>
            </a:r>
            <a:r>
              <a:rPr lang="fr-FR" sz="1600" b="1" u="sng" dirty="0" err="1" smtClean="0">
                <a:solidFill>
                  <a:srgbClr val="000080"/>
                </a:solidFill>
                <a:latin typeface="+mn-lt"/>
              </a:rPr>
              <a:t>NBs</a:t>
            </a:r>
            <a:endParaRPr lang="fr-FR" sz="1600" b="1" u="sng" dirty="0" smtClean="0">
              <a:solidFill>
                <a:srgbClr val="000080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2 : 	74%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3 :	17%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4 : 	3%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5 : 	6%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0143A3-29BE-4F9C-B087-A84A204DC3D7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174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859142"/>
              </p:ext>
            </p:extLst>
          </p:nvPr>
        </p:nvGraphicFramePr>
        <p:xfrm>
          <a:off x="177312" y="947629"/>
          <a:ext cx="87893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 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MDD</a:t>
            </a:r>
          </a:p>
        </p:txBody>
      </p:sp>
      <p:sp>
        <p:nvSpPr>
          <p:cNvPr id="6" name="ZoneTexte 1"/>
          <p:cNvSpPr txBox="1"/>
          <p:nvPr/>
        </p:nvSpPr>
        <p:spPr>
          <a:xfrm>
            <a:off x="1259632" y="4869160"/>
            <a:ext cx="2683688" cy="13681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u="none" dirty="0">
                <a:solidFill>
                  <a:srgbClr val="000080"/>
                </a:solidFill>
                <a:latin typeface="+mn-lt"/>
              </a:rPr>
              <a:t>* </a:t>
            </a:r>
            <a:r>
              <a:rPr lang="fr-BE" sz="1600" b="1" u="none" dirty="0">
                <a:solidFill>
                  <a:srgbClr val="000080"/>
                </a:solidFill>
                <a:latin typeface="+mn-lt"/>
              </a:rPr>
              <a:t>ECDE</a:t>
            </a:r>
            <a:r>
              <a:rPr lang="fr-BE" sz="1600" u="none" dirty="0">
                <a:solidFill>
                  <a:srgbClr val="000080"/>
                </a:solidFill>
                <a:latin typeface="+mn-lt"/>
              </a:rPr>
              <a:t>: EC Design </a:t>
            </a:r>
            <a:r>
              <a:rPr lang="fr-BE" sz="1600" u="none" dirty="0" err="1">
                <a:solidFill>
                  <a:srgbClr val="000080"/>
                </a:solidFill>
                <a:latin typeface="+mn-lt"/>
              </a:rPr>
              <a:t>Examination</a:t>
            </a:r>
            <a:endParaRPr lang="fr-BE" sz="1600" u="none" dirty="0">
              <a:solidFill>
                <a:srgbClr val="000080"/>
              </a:solidFill>
              <a:latin typeface="+mn-lt"/>
            </a:endParaRPr>
          </a:p>
          <a:p>
            <a:r>
              <a:rPr lang="fr-BE" sz="1600" u="none" dirty="0">
                <a:solidFill>
                  <a:srgbClr val="000080"/>
                </a:solidFill>
                <a:latin typeface="+mn-lt"/>
              </a:rPr>
              <a:t>-  </a:t>
            </a:r>
            <a:r>
              <a:rPr lang="fr-BE" sz="1600" u="sng" dirty="0">
                <a:solidFill>
                  <a:srgbClr val="000080"/>
                </a:solidFill>
                <a:latin typeface="+mn-lt"/>
              </a:rPr>
              <a:t>EC design </a:t>
            </a:r>
            <a:r>
              <a:rPr lang="fr-BE" sz="1600" u="sng" dirty="0" err="1">
                <a:solidFill>
                  <a:srgbClr val="000080"/>
                </a:solidFill>
                <a:latin typeface="+mn-lt"/>
              </a:rPr>
              <a:t>examination</a:t>
            </a:r>
            <a:r>
              <a:rPr lang="fr-BE" sz="1600" u="sng" dirty="0">
                <a:solidFill>
                  <a:srgbClr val="000080"/>
                </a:solidFill>
                <a:latin typeface="+mn-lt"/>
              </a:rPr>
              <a:t> </a:t>
            </a:r>
            <a:r>
              <a:rPr lang="fr-BE" sz="1600" u="sng" dirty="0" err="1">
                <a:solidFill>
                  <a:srgbClr val="000080"/>
                </a:solidFill>
                <a:latin typeface="+mn-lt"/>
              </a:rPr>
              <a:t>with</a:t>
            </a:r>
            <a:r>
              <a:rPr lang="fr-BE" sz="1600" u="sng" dirty="0">
                <a:solidFill>
                  <a:srgbClr val="000080"/>
                </a:solidFill>
                <a:latin typeface="+mn-lt"/>
              </a:rPr>
              <a:t> </a:t>
            </a:r>
            <a:r>
              <a:rPr lang="fr-BE" sz="1600" u="sng" dirty="0" err="1">
                <a:solidFill>
                  <a:srgbClr val="000080"/>
                </a:solidFill>
                <a:latin typeface="+mn-lt"/>
              </a:rPr>
              <a:t>drug</a:t>
            </a:r>
            <a:r>
              <a:rPr lang="fr-BE" sz="1600" u="sng" dirty="0">
                <a:solidFill>
                  <a:srgbClr val="000080"/>
                </a:solidFill>
                <a:latin typeface="+mn-lt"/>
              </a:rPr>
              <a:t> consultation</a:t>
            </a:r>
            <a:r>
              <a:rPr lang="fr-BE" sz="1600" dirty="0">
                <a:solidFill>
                  <a:srgbClr val="000080"/>
                </a:solidFill>
                <a:latin typeface="+mn-lt"/>
              </a:rPr>
              <a:t>: </a:t>
            </a:r>
            <a:r>
              <a:rPr lang="fr-BE" sz="1600" dirty="0" err="1">
                <a:solidFill>
                  <a:srgbClr val="000080"/>
                </a:solidFill>
                <a:latin typeface="+mn-lt"/>
              </a:rPr>
              <a:t>answers</a:t>
            </a:r>
            <a:r>
              <a:rPr lang="fr-BE" sz="1600" dirty="0">
                <a:solidFill>
                  <a:srgbClr val="000080"/>
                </a:solidFill>
                <a:latin typeface="+mn-lt"/>
              </a:rPr>
              <a:t> </a:t>
            </a:r>
            <a:r>
              <a:rPr lang="fr-BE" sz="1600" dirty="0" err="1">
                <a:solidFill>
                  <a:srgbClr val="000080"/>
                </a:solidFill>
                <a:latin typeface="+mn-lt"/>
              </a:rPr>
              <a:t>from</a:t>
            </a:r>
            <a:r>
              <a:rPr lang="fr-BE" sz="1600" dirty="0">
                <a:solidFill>
                  <a:srgbClr val="000080"/>
                </a:solidFill>
                <a:latin typeface="+mn-lt"/>
              </a:rPr>
              <a:t> 10 </a:t>
            </a:r>
            <a:r>
              <a:rPr lang="fr-BE" sz="1600" dirty="0" err="1">
                <a:solidFill>
                  <a:srgbClr val="000080"/>
                </a:solidFill>
                <a:latin typeface="+mn-lt"/>
              </a:rPr>
              <a:t>NBs</a:t>
            </a:r>
            <a:r>
              <a:rPr lang="fr-BE" sz="1600" dirty="0">
                <a:solidFill>
                  <a:srgbClr val="000080"/>
                </a:solidFill>
                <a:latin typeface="+mn-lt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00192" y="3501008"/>
            <a:ext cx="2664296" cy="2877711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(1</a:t>
            </a:r>
            <a:r>
              <a:rPr lang="fr-FR" sz="1800" dirty="0">
                <a:solidFill>
                  <a:srgbClr val="000080"/>
                </a:solidFill>
                <a:latin typeface="+mn-lt"/>
              </a:rPr>
              <a:t>) 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:	1% (7 </a:t>
            </a: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NBs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)</a:t>
            </a:r>
            <a:endParaRPr lang="fr-FR" sz="1800" dirty="0">
              <a:solidFill>
                <a:srgbClr val="000080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(2) : 	18%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2 :	41%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3 :	</a:t>
            </a:r>
            <a:r>
              <a:rPr lang="fr-FR" sz="1800" dirty="0">
                <a:solidFill>
                  <a:srgbClr val="000080"/>
                </a:solidFill>
                <a:latin typeface="+mn-lt"/>
              </a:rPr>
              <a:t>2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4 : 	6%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5 :	27%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6 : 	1%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FD78BB-3885-4B7D-82C8-76E5A0D20637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1843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623722"/>
              </p:ext>
            </p:extLst>
          </p:nvPr>
        </p:nvGraphicFramePr>
        <p:xfrm>
          <a:off x="1187624" y="1122180"/>
          <a:ext cx="6768752" cy="461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1166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IVDD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64676" y="4797152"/>
            <a:ext cx="2664296" cy="1461939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2000" b="1" u="sng" dirty="0" smtClean="0">
                <a:solidFill>
                  <a:srgbClr val="000080"/>
                </a:solidFill>
                <a:latin typeface="+mn-lt"/>
              </a:rPr>
              <a:t>2010 : 8 </a:t>
            </a:r>
            <a:r>
              <a:rPr lang="fr-FR" sz="2000" b="1" u="sng" dirty="0" err="1" smtClean="0">
                <a:solidFill>
                  <a:srgbClr val="000080"/>
                </a:solidFill>
                <a:latin typeface="+mn-lt"/>
              </a:rPr>
              <a:t>NBs</a:t>
            </a:r>
            <a:endParaRPr lang="fr-FR" sz="2000" b="1" u="sng" dirty="0" smtClean="0">
              <a:solidFill>
                <a:srgbClr val="000080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3 :	25%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4 : 	50%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1165225" algn="l"/>
              </a:tabLst>
            </a:pPr>
            <a:r>
              <a:rPr lang="fr-FR" sz="1800" dirty="0" err="1" smtClean="0">
                <a:solidFill>
                  <a:srgbClr val="000080"/>
                </a:solidFill>
                <a:latin typeface="+mn-lt"/>
              </a:rPr>
              <a:t>Annex</a:t>
            </a:r>
            <a:r>
              <a:rPr lang="fr-FR" sz="1800" dirty="0" smtClean="0">
                <a:solidFill>
                  <a:srgbClr val="000080"/>
                </a:solidFill>
                <a:latin typeface="+mn-lt"/>
              </a:rPr>
              <a:t> 7 : 	25%</a:t>
            </a:r>
            <a:endParaRPr lang="fr-BE" sz="1800" dirty="0">
              <a:solidFill>
                <a:srgbClr val="00008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342301-981D-4CED-8CEC-2A35F7E9731B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736639"/>
              </p:ext>
            </p:extLst>
          </p:nvPr>
        </p:nvGraphicFramePr>
        <p:xfrm>
          <a:off x="323528" y="901205"/>
          <a:ext cx="8496944" cy="50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260648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New certificates issued in 2012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961779"/>
              </p:ext>
            </p:extLst>
          </p:nvPr>
        </p:nvGraphicFramePr>
        <p:xfrm>
          <a:off x="971600" y="953726"/>
          <a:ext cx="7200800" cy="495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60648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New certificates </a:t>
            </a:r>
            <a:r>
              <a:rPr lang="en-US" sz="2400" b="1" dirty="0" smtClean="0">
                <a:solidFill>
                  <a:srgbClr val="000080"/>
                </a:solidFill>
              </a:rPr>
              <a:t>issued : 2010 - 2012</a:t>
            </a:r>
            <a:endParaRPr lang="en-US" sz="2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5505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ECC 2006 - PowerPoint Template for Presenters">
  <a:themeElements>
    <a:clrScheme name="ECC 2006 - PowerPoint Template for Present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C 2006 - PowerPoint Template for Presen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C 2006 - PowerPoint Template for Present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388</Words>
  <Application>Microsoft Office PowerPoint</Application>
  <PresentationFormat>Affichage à l'écran (4:3)</PresentationFormat>
  <Paragraphs>165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ECC 2006 - PowerPoint Template for Presenters</vt:lpstr>
      <vt:lpstr>Medical Device Survey 2012 data from 28 NBs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Anonyme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the title of your presentation here</dc:title>
  <dc:creator>Donald</dc:creator>
  <cp:lastModifiedBy>Françoise Schlemmer</cp:lastModifiedBy>
  <cp:revision>455</cp:revision>
  <dcterms:created xsi:type="dcterms:W3CDTF">2006-04-21T09:51:20Z</dcterms:created>
  <dcterms:modified xsi:type="dcterms:W3CDTF">2013-05-30T13:27:40Z</dcterms:modified>
</cp:coreProperties>
</file>